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302" r:id="rId3"/>
    <p:sldId id="303" r:id="rId4"/>
    <p:sldId id="301" r:id="rId5"/>
    <p:sldId id="284" r:id="rId6"/>
    <p:sldId id="278" r:id="rId7"/>
  </p:sldIdLst>
  <p:sldSz cx="9144000" cy="5143500" type="screen16x9"/>
  <p:notesSz cx="6797675" cy="9928225"/>
  <p:defaultTextStyle>
    <a:defPPr>
      <a:defRPr lang="ru-RU"/>
    </a:defPPr>
    <a:lvl1pPr marL="0" algn="l" defTabSz="6857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7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99" algn="l" defTabSz="6857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99" algn="l" defTabSz="6857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99" algn="l" defTabSz="6857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98" algn="l" defTabSz="6857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98" algn="l" defTabSz="6857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98" algn="l" defTabSz="6857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97" algn="l" defTabSz="6857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051"/>
    <a:srgbClr val="F7A823"/>
    <a:srgbClr val="159FD4"/>
    <a:srgbClr val="E52329"/>
    <a:srgbClr val="334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 autoAdjust="0"/>
  </p:normalViewPr>
  <p:slideViewPr>
    <p:cSldViewPr snapToGrid="0" showGuides="1">
      <p:cViewPr>
        <p:scale>
          <a:sx n="110" d="100"/>
          <a:sy n="110" d="100"/>
        </p:scale>
        <p:origin x="-798" y="-108"/>
      </p:cViewPr>
      <p:guideLst>
        <p:guide orient="horz" pos="1621"/>
        <p:guide orient="horz" pos="735"/>
        <p:guide orient="horz" pos="2997"/>
        <p:guide pos="2881"/>
        <p:guide pos="176"/>
        <p:guide pos="5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67808"/>
        <c:axId val="61403904"/>
      </c:barChart>
      <c:catAx>
        <c:axId val="5976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403904"/>
        <c:crosses val="autoZero"/>
        <c:auto val="1"/>
        <c:lblAlgn val="ctr"/>
        <c:lblOffset val="100"/>
        <c:noMultiLvlLbl val="0"/>
      </c:catAx>
      <c:valAx>
        <c:axId val="6140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6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7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5799" algn="l" defTabSz="6857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8699" algn="l" defTabSz="6857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71599" algn="l" defTabSz="6857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4498" algn="l" defTabSz="6857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7398" algn="l" defTabSz="6857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400298" algn="l" defTabSz="6857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43197" algn="l" defTabSz="6857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1" y="822545"/>
            <a:ext cx="6858001" cy="1790701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2631025"/>
            <a:ext cx="6858001" cy="1241821"/>
          </a:xfrm>
        </p:spPr>
        <p:txBody>
          <a:bodyPr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  <a:lvl2pPr marL="342900" indent="0" algn="ctr">
              <a:buNone/>
              <a:defRPr sz="1400"/>
            </a:lvl2pPr>
            <a:lvl3pPr marL="685799" indent="0" algn="ctr">
              <a:buNone/>
              <a:defRPr sz="1400"/>
            </a:lvl3pPr>
            <a:lvl4pPr marL="1028699" indent="0" algn="ctr">
              <a:buNone/>
              <a:defRPr sz="1300"/>
            </a:lvl4pPr>
            <a:lvl5pPr marL="1371599" indent="0" algn="ctr">
              <a:buNone/>
              <a:defRPr sz="1300"/>
            </a:lvl5pPr>
            <a:lvl6pPr marL="1714498" indent="0" algn="ctr">
              <a:buNone/>
              <a:defRPr sz="1300"/>
            </a:lvl6pPr>
            <a:lvl7pPr marL="2057398" indent="0" algn="ctr">
              <a:buNone/>
              <a:defRPr sz="1300"/>
            </a:lvl7pPr>
            <a:lvl8pPr marL="2400298" indent="0" algn="ctr">
              <a:buNone/>
              <a:defRPr sz="1300"/>
            </a:lvl8pPr>
            <a:lvl9pPr marL="2743197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23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1" y="822545"/>
            <a:ext cx="6858001" cy="1790701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5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1" y="822545"/>
            <a:ext cx="6858001" cy="1790701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2631025"/>
            <a:ext cx="6858001" cy="1241821"/>
          </a:xfrm>
        </p:spPr>
        <p:txBody>
          <a:bodyPr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  <a:lvl2pPr marL="342900" indent="0" algn="ctr">
              <a:buNone/>
              <a:defRPr sz="1400"/>
            </a:lvl2pPr>
            <a:lvl3pPr marL="685799" indent="0" algn="ctr">
              <a:buNone/>
              <a:defRPr sz="1400"/>
            </a:lvl3pPr>
            <a:lvl4pPr marL="1028699" indent="0" algn="ctr">
              <a:buNone/>
              <a:defRPr sz="1300"/>
            </a:lvl4pPr>
            <a:lvl5pPr marL="1371599" indent="0" algn="ctr">
              <a:buNone/>
              <a:defRPr sz="1300"/>
            </a:lvl5pPr>
            <a:lvl6pPr marL="1714498" indent="0" algn="ctr">
              <a:buNone/>
              <a:defRPr sz="1300"/>
            </a:lvl6pPr>
            <a:lvl7pPr marL="2057398" indent="0" algn="ctr">
              <a:buNone/>
              <a:defRPr sz="1300"/>
            </a:lvl7pPr>
            <a:lvl8pPr marL="2400298" indent="0" algn="ctr">
              <a:buNone/>
              <a:defRPr sz="1300"/>
            </a:lvl8pPr>
            <a:lvl9pPr marL="2743197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636" y="4132980"/>
            <a:ext cx="1173754" cy="862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E5232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532544"/>
            <a:ext cx="9018740" cy="45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</a:blip>
          <a:stretch>
            <a:fillRect/>
          </a:stretch>
        </p:blipFill>
        <p:spPr>
          <a:xfrm>
            <a:off x="56367" y="-532544"/>
            <a:ext cx="9018740" cy="455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/>
        </p:blipFill>
        <p:spPr>
          <a:xfrm>
            <a:off x="-6185" y="2041"/>
            <a:ext cx="9153701" cy="75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268357"/>
            <a:ext cx="7451863" cy="454716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300" y="1209512"/>
            <a:ext cx="2593874" cy="18249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4767264"/>
            <a:ext cx="2057401" cy="273844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737981"/>
            <a:ext cx="7451863" cy="253449"/>
          </a:xfrm>
          <a:prstGeom prst="rect">
            <a:avLst/>
          </a:prstGeom>
        </p:spPr>
        <p:txBody>
          <a:bodyPr vert="horz" lIns="68579" tIns="34290" rIns="68579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val="2691336637"/>
              </p:ext>
            </p:extLst>
          </p:nvPr>
        </p:nvGraphicFramePr>
        <p:xfrm>
          <a:off x="3194137" y="1183710"/>
          <a:ext cx="5684729" cy="370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300" y="3069627"/>
            <a:ext cx="2593874" cy="1824918"/>
          </a:xfrm>
        </p:spPr>
        <p:txBody>
          <a:bodyPr>
            <a:normAutofit/>
          </a:bodyPr>
          <a:lstStyle>
            <a:lvl1pPr marL="0" indent="135000">
              <a:lnSpc>
                <a:spcPct val="100000"/>
              </a:lnSpc>
              <a:spcBef>
                <a:spcPts val="451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4760496"/>
            <a:ext cx="255027" cy="264812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49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1" y="822545"/>
            <a:ext cx="6858001" cy="1790701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2631025"/>
            <a:ext cx="6858001" cy="1241821"/>
          </a:xfrm>
        </p:spPr>
        <p:txBody>
          <a:bodyPr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  <a:lvl2pPr marL="342900" indent="0" algn="ctr">
              <a:buNone/>
              <a:defRPr sz="1400"/>
            </a:lvl2pPr>
            <a:lvl3pPr marL="685799" indent="0" algn="ctr">
              <a:buNone/>
              <a:defRPr sz="1400"/>
            </a:lvl3pPr>
            <a:lvl4pPr marL="1028699" indent="0" algn="ctr">
              <a:buNone/>
              <a:defRPr sz="1300"/>
            </a:lvl4pPr>
            <a:lvl5pPr marL="1371599" indent="0" algn="ctr">
              <a:buNone/>
              <a:defRPr sz="1300"/>
            </a:lvl5pPr>
            <a:lvl6pPr marL="1714498" indent="0" algn="ctr">
              <a:buNone/>
              <a:defRPr sz="1300"/>
            </a:lvl6pPr>
            <a:lvl7pPr marL="2057398" indent="0" algn="ctr">
              <a:buNone/>
              <a:defRPr sz="1300"/>
            </a:lvl7pPr>
            <a:lvl8pPr marL="2400298" indent="0" algn="ctr">
              <a:buNone/>
              <a:defRPr sz="1300"/>
            </a:lvl8pPr>
            <a:lvl9pPr marL="2743197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636" y="4132980"/>
            <a:ext cx="1173754" cy="862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7A82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532544"/>
            <a:ext cx="9018740" cy="45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56367" y="-532544"/>
            <a:ext cx="9018740" cy="455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/>
        </p:blipFill>
        <p:spPr>
          <a:xfrm>
            <a:off x="-6185" y="2041"/>
            <a:ext cx="9153701" cy="75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268357"/>
            <a:ext cx="7451863" cy="454716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9" y="1369218"/>
            <a:ext cx="4294282" cy="32635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51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ru-RU" dirty="0" smtClean="0"/>
          </a:p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4767264"/>
            <a:ext cx="2057401" cy="273844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737981"/>
            <a:ext cx="7451863" cy="253449"/>
          </a:xfrm>
          <a:prstGeom prst="rect">
            <a:avLst/>
          </a:prstGeom>
        </p:spPr>
        <p:txBody>
          <a:bodyPr vert="horz" lIns="68579" tIns="34290" rIns="68579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4760496"/>
            <a:ext cx="255027" cy="264812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87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1" y="822545"/>
            <a:ext cx="6858001" cy="1790701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2631025"/>
            <a:ext cx="6858001" cy="1241821"/>
          </a:xfrm>
        </p:spPr>
        <p:txBody>
          <a:bodyPr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  <a:lvl2pPr marL="342900" indent="0" algn="ctr">
              <a:buNone/>
              <a:defRPr sz="1400"/>
            </a:lvl2pPr>
            <a:lvl3pPr marL="685799" indent="0" algn="ctr">
              <a:buNone/>
              <a:defRPr sz="1400"/>
            </a:lvl3pPr>
            <a:lvl4pPr marL="1028699" indent="0" algn="ctr">
              <a:buNone/>
              <a:defRPr sz="1300"/>
            </a:lvl4pPr>
            <a:lvl5pPr marL="1371599" indent="0" algn="ctr">
              <a:buNone/>
              <a:defRPr sz="1300"/>
            </a:lvl5pPr>
            <a:lvl6pPr marL="1714498" indent="0" algn="ctr">
              <a:buNone/>
              <a:defRPr sz="1300"/>
            </a:lvl6pPr>
            <a:lvl7pPr marL="2057398" indent="0" algn="ctr">
              <a:buNone/>
              <a:defRPr sz="1300"/>
            </a:lvl7pPr>
            <a:lvl8pPr marL="2400298" indent="0" algn="ctr">
              <a:buNone/>
              <a:defRPr sz="1300"/>
            </a:lvl8pPr>
            <a:lvl9pPr marL="2743197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636" y="4132980"/>
            <a:ext cx="1173754" cy="862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4EB05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532544"/>
            <a:ext cx="9018740" cy="45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56367" y="-532544"/>
            <a:ext cx="9018740" cy="455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/>
        </p:blipFill>
        <p:spPr>
          <a:xfrm>
            <a:off x="-6185" y="2041"/>
            <a:ext cx="9153701" cy="75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268357"/>
            <a:ext cx="7451863" cy="454716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8" y="1369218"/>
            <a:ext cx="7886700" cy="326350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4767264"/>
            <a:ext cx="2057401" cy="273844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737981"/>
            <a:ext cx="7451863" cy="253449"/>
          </a:xfrm>
          <a:prstGeom prst="rect">
            <a:avLst/>
          </a:prstGeom>
        </p:spPr>
        <p:txBody>
          <a:bodyPr vert="horz" lIns="68579" tIns="34290" rIns="68579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4760496"/>
            <a:ext cx="255027" cy="264812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88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1" y="822545"/>
            <a:ext cx="6858001" cy="1790701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2631025"/>
            <a:ext cx="6858001" cy="1241821"/>
          </a:xfrm>
        </p:spPr>
        <p:txBody>
          <a:bodyPr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  <a:lvl2pPr marL="342900" indent="0" algn="ctr">
              <a:buNone/>
              <a:defRPr sz="1400"/>
            </a:lvl2pPr>
            <a:lvl3pPr marL="685799" indent="0" algn="ctr">
              <a:buNone/>
              <a:defRPr sz="1400"/>
            </a:lvl3pPr>
            <a:lvl4pPr marL="1028699" indent="0" algn="ctr">
              <a:buNone/>
              <a:defRPr sz="1300"/>
            </a:lvl4pPr>
            <a:lvl5pPr marL="1371599" indent="0" algn="ctr">
              <a:buNone/>
              <a:defRPr sz="1300"/>
            </a:lvl5pPr>
            <a:lvl6pPr marL="1714498" indent="0" algn="ctr">
              <a:buNone/>
              <a:defRPr sz="1300"/>
            </a:lvl6pPr>
            <a:lvl7pPr marL="2057398" indent="0" algn="ctr">
              <a:buNone/>
              <a:defRPr sz="1300"/>
            </a:lvl7pPr>
            <a:lvl8pPr marL="2400298" indent="0" algn="ctr">
              <a:buNone/>
              <a:defRPr sz="1300"/>
            </a:lvl8pPr>
            <a:lvl9pPr marL="2743197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636" y="4132980"/>
            <a:ext cx="1173754" cy="862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159FD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532544"/>
            <a:ext cx="9018740" cy="45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</a:blip>
          <a:stretch>
            <a:fillRect/>
          </a:stretch>
        </p:blipFill>
        <p:spPr>
          <a:xfrm>
            <a:off x="56367" y="-532544"/>
            <a:ext cx="9018740" cy="4559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/>
        </p:blipFill>
        <p:spPr>
          <a:xfrm>
            <a:off x="-6185" y="2041"/>
            <a:ext cx="9153701" cy="759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268357"/>
            <a:ext cx="7451863" cy="454716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8" y="1369218"/>
            <a:ext cx="7886700" cy="326350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4767264"/>
            <a:ext cx="2057401" cy="273844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737981"/>
            <a:ext cx="7451863" cy="253449"/>
          </a:xfrm>
          <a:prstGeom prst="rect">
            <a:avLst/>
          </a:prstGeom>
        </p:spPr>
        <p:txBody>
          <a:bodyPr vert="horz" lIns="68579" tIns="34290" rIns="68579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4760496"/>
            <a:ext cx="255027" cy="264812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4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273845"/>
            <a:ext cx="7886700" cy="994172"/>
          </a:xfrm>
          <a:prstGeom prst="rect">
            <a:avLst/>
          </a:prstGeom>
        </p:spPr>
        <p:txBody>
          <a:bodyPr vert="horz" lIns="68579" tIns="34290" rIns="68579" bIns="3429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369218"/>
            <a:ext cx="7886700" cy="3263503"/>
          </a:xfrm>
          <a:prstGeom prst="rect">
            <a:avLst/>
          </a:prstGeom>
        </p:spPr>
        <p:txBody>
          <a:bodyPr vert="horz" lIns="68579" tIns="34290" rIns="68579" bIns="3429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49" y="4767264"/>
            <a:ext cx="2057401" cy="273844"/>
          </a:xfrm>
          <a:prstGeom prst="rect">
            <a:avLst/>
          </a:prstGeom>
        </p:spPr>
        <p:txBody>
          <a:bodyPr vert="horz" lIns="68579" tIns="34290" rIns="68579" bIns="3429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1" cy="273844"/>
          </a:xfrm>
          <a:prstGeom prst="rect">
            <a:avLst/>
          </a:prstGeom>
        </p:spPr>
        <p:txBody>
          <a:bodyPr vert="horz" lIns="68579" tIns="34290" rIns="68579" bIns="3429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685799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1" indent="-171451" algn="l" defTabSz="685799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1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1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1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49" indent="-171451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49" indent="-171451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9" indent="-171451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8" indent="-171451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8" indent="-171451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9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8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8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8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7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0" y="1522560"/>
            <a:ext cx="9144000" cy="1979884"/>
          </a:xfrm>
          <a:prstGeom prst="rect">
            <a:avLst/>
          </a:prstGeom>
        </p:spPr>
        <p:txBody>
          <a:bodyPr vert="horz" wrap="square" lIns="0" tIns="608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0859" marR="4344">
              <a:spcBef>
                <a:spcPts val="478"/>
              </a:spcBef>
            </a:pPr>
            <a:r>
              <a:rPr lang="ru-RU" sz="2400" dirty="0" smtClean="0"/>
              <a:t>О ходе проведения </a:t>
            </a:r>
          </a:p>
          <a:p>
            <a:pPr marL="10859" marR="4344">
              <a:spcBef>
                <a:spcPts val="478"/>
              </a:spcBef>
            </a:pPr>
            <a:r>
              <a:rPr lang="ru-RU" sz="2400" dirty="0" smtClean="0"/>
              <a:t>Всероссийской переписи населения </a:t>
            </a:r>
          </a:p>
          <a:p>
            <a:pPr marL="10859" marR="4344">
              <a:spcBef>
                <a:spcPts val="478"/>
              </a:spcBef>
            </a:pPr>
            <a:r>
              <a:rPr lang="ru-RU" sz="2400" dirty="0" smtClean="0"/>
              <a:t>на территории Удмуртской Республики</a:t>
            </a:r>
          </a:p>
          <a:p>
            <a:pPr marL="10859" marR="4344">
              <a:spcBef>
                <a:spcPts val="478"/>
              </a:spcBef>
            </a:pPr>
            <a:endParaRPr lang="ru-RU" sz="2400" dirty="0" smtClean="0"/>
          </a:p>
          <a:p>
            <a:pPr marL="10859" marR="4344">
              <a:spcBef>
                <a:spcPts val="478"/>
              </a:spcBef>
            </a:pPr>
            <a:endParaRPr lang="ru-RU" sz="2400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5093564" y="3951248"/>
            <a:ext cx="3899739" cy="624128"/>
          </a:xfrm>
          <a:prstGeom prst="rect">
            <a:avLst/>
          </a:prstGeom>
        </p:spPr>
        <p:txBody>
          <a:bodyPr vert="horz" wrap="square" lIns="0" tIns="608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0859" marR="4344" algn="l">
              <a:spcBef>
                <a:spcPts val="478"/>
              </a:spcBef>
            </a:pPr>
            <a:r>
              <a:rPr lang="ru-RU" sz="1800" spc="-56" dirty="0" smtClean="0">
                <a:solidFill>
                  <a:srgbClr val="FFFFFF"/>
                </a:solidFill>
              </a:rPr>
              <a:t>Руководитель Удмуртстата</a:t>
            </a:r>
          </a:p>
          <a:p>
            <a:pPr marL="10859" marR="4344" algn="l">
              <a:spcBef>
                <a:spcPts val="478"/>
              </a:spcBef>
            </a:pPr>
            <a:r>
              <a:rPr lang="ru-RU" sz="1800" spc="-56" dirty="0" smtClean="0">
                <a:solidFill>
                  <a:srgbClr val="FFFFFF"/>
                </a:solidFill>
              </a:rPr>
              <a:t>Е.А. Данилов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051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9434" y="785004"/>
            <a:ext cx="1092679" cy="3045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1153" y="254695"/>
            <a:ext cx="7967069" cy="4809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Рабочий стол\2021\События\Внешние\Аппаратное совещание\01.02.2021\Переписчик.jpg"/>
          <p:cNvPicPr>
            <a:picLocks noChangeAspect="1" noChangeArrowheads="1"/>
          </p:cNvPicPr>
          <p:nvPr/>
        </p:nvPicPr>
        <p:blipFill rotWithShape="1">
          <a:blip r:embed="rId2" cstate="print"/>
          <a:srcRect l="66894" t="68485" r="10502" b="23347"/>
          <a:stretch/>
        </p:blipFill>
        <p:spPr bwMode="auto">
          <a:xfrm>
            <a:off x="650508" y="777915"/>
            <a:ext cx="3416846" cy="54129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9D09-805E-4DF5-800B-D3C77666E97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9702" name="Picture 6" descr="http://ca-vpn-mv-01:8090/biportal/ddb/clear.cach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3684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http://ca-vpn-mv-01:8090/biportal/ddb/clear.cach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3684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ca-vpn-mv-01:8090/biportal/ddb/clear.cach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3684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http://ca-vpn-mv-01:8090/biportal/ddb/clear.cach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3684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417638" y="136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54695"/>
            <a:ext cx="816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 flip="none" rotWithShape="1">
                  <a:gsLst>
                    <a:gs pos="33000">
                      <a:srgbClr val="FAA634"/>
                    </a:gs>
                    <a:gs pos="0">
                      <a:srgbClr val="EE3135"/>
                    </a:gs>
                    <a:gs pos="68000">
                      <a:srgbClr val="4CB860"/>
                    </a:gs>
                    <a:gs pos="100000">
                      <a:srgbClr val="00A0DC"/>
                    </a:gs>
                  </a:gsLst>
                  <a:lin ang="0" scaled="1"/>
                  <a:tileRect/>
                </a:gradFill>
                <a:latin typeface="Arial" pitchFamily="34" charset="0"/>
                <a:cs typeface="Arial" pitchFamily="34" charset="0"/>
              </a:rPr>
              <a:t>ПЕРЕПИСЬ НА </a:t>
            </a:r>
            <a:r>
              <a:rPr lang="ru-RU" sz="2800" b="1" dirty="0" smtClean="0">
                <a:gradFill flip="none" rotWithShape="1">
                  <a:gsLst>
                    <a:gs pos="33000">
                      <a:srgbClr val="FAA634"/>
                    </a:gs>
                    <a:gs pos="0">
                      <a:srgbClr val="EE3135"/>
                    </a:gs>
                    <a:gs pos="68000">
                      <a:srgbClr val="4CB860"/>
                    </a:gs>
                    <a:gs pos="100000">
                      <a:srgbClr val="00A0DC"/>
                    </a:gs>
                  </a:gsLst>
                  <a:lin ang="0" scaled="1"/>
                  <a:tileRect/>
                </a:gradFill>
                <a:latin typeface="Arial" pitchFamily="34" charset="0"/>
                <a:cs typeface="Arial" pitchFamily="34" charset="0"/>
              </a:rPr>
              <a:t>ПОРТАЛЕ </a:t>
            </a:r>
            <a:r>
              <a:rPr lang="ru-RU" sz="2800" b="1" dirty="0">
                <a:gradFill flip="none" rotWithShape="1">
                  <a:gsLst>
                    <a:gs pos="33000">
                      <a:srgbClr val="FAA634"/>
                    </a:gs>
                    <a:gs pos="0">
                      <a:srgbClr val="EE3135"/>
                    </a:gs>
                    <a:gs pos="68000">
                      <a:srgbClr val="4CB860"/>
                    </a:gs>
                    <a:gs pos="100000">
                      <a:srgbClr val="00A0DC"/>
                    </a:gs>
                  </a:gsLst>
                  <a:lin ang="0" scaled="1"/>
                  <a:tileRect/>
                </a:gradFill>
                <a:latin typeface="Arial" pitchFamily="34" charset="0"/>
                <a:cs typeface="Arial" pitchFamily="34" charset="0"/>
              </a:rPr>
              <a:t>ГОСУСЛУГ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/>
          <a:stretch/>
        </p:blipFill>
        <p:spPr>
          <a:xfrm>
            <a:off x="7088" y="1377950"/>
            <a:ext cx="4432761" cy="3765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598" y="1677576"/>
            <a:ext cx="294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минут и ты в истории!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599" y="1561381"/>
            <a:ext cx="658363" cy="10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74533" y="1062344"/>
            <a:ext cx="350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Достаточно подтвержденной учетной записи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8345" y="1825187"/>
            <a:ext cx="350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Сложные вопросы - подсказки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2159" y="3176150"/>
            <a:ext cx="357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Переписал себя - перепиши домочадцев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4066" y="2505311"/>
            <a:ext cx="350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Устал - автосохранение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2159" y="3838372"/>
            <a:ext cx="350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Код получил - перепись прошел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C:\Рабочий стол\2021\События\Внешние\Аппаратное совещание\01.02.2021\Переписчик.jpg"/>
          <p:cNvPicPr>
            <a:picLocks noChangeAspect="1" noChangeArrowheads="1"/>
          </p:cNvPicPr>
          <p:nvPr/>
        </p:nvPicPr>
        <p:blipFill rotWithShape="1">
          <a:blip r:embed="rId2" cstate="print"/>
          <a:srcRect l="70961" t="74353" r="15899" b="24965"/>
          <a:stretch/>
        </p:blipFill>
        <p:spPr bwMode="auto">
          <a:xfrm>
            <a:off x="1293962" y="899594"/>
            <a:ext cx="1993651" cy="24182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857250" y="851231"/>
            <a:ext cx="3000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/>
                <a:cs typeface="Arial"/>
              </a:rPr>
              <a:t>С 15 октября по 8 ноября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1858" y="1719399"/>
            <a:ext cx="527827" cy="519351"/>
          </a:xfrm>
          <a:prstGeom prst="ellipse">
            <a:avLst/>
          </a:prstGeom>
          <a:solidFill>
            <a:srgbClr val="F7A8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1858" y="2394741"/>
            <a:ext cx="527825" cy="519351"/>
          </a:xfrm>
          <a:prstGeom prst="ellipse">
            <a:avLst/>
          </a:prstGeom>
          <a:solidFill>
            <a:srgbClr val="4EB0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3530" y="3070364"/>
            <a:ext cx="527825" cy="519351"/>
          </a:xfrm>
          <a:prstGeom prst="ellipse">
            <a:avLst/>
          </a:prstGeom>
          <a:solidFill>
            <a:srgbClr val="159F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3530" y="3830128"/>
            <a:ext cx="536153" cy="519351"/>
          </a:xfrm>
          <a:prstGeom prst="ellipse">
            <a:avLst/>
          </a:prstGeom>
          <a:solidFill>
            <a:srgbClr val="E523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21858" y="1042030"/>
            <a:ext cx="534850" cy="519351"/>
          </a:xfrm>
          <a:prstGeom prst="ellipse">
            <a:avLst/>
          </a:prstGeom>
          <a:solidFill>
            <a:srgbClr val="E523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482" y="198408"/>
            <a:ext cx="9151481" cy="1237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2861"/>
            <a:ext cx="9136519" cy="4444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1" cy="273844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9702" name="Picture 6" descr="http://ca-vpn-mv-01:8090/biportal/ddb/clear.cach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3684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http://ca-vpn-mv-01:8090/biportal/ddb/clear.cach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3684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ca-vpn-mv-01:8090/biportal/ddb/clear.cach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3684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http://ca-vpn-mv-01:8090/biportal/ddb/clear.cach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3684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417638" y="136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481" y="211177"/>
            <a:ext cx="816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 flip="none" rotWithShape="1">
                  <a:gsLst>
                    <a:gs pos="33000">
                      <a:srgbClr val="FAA634"/>
                    </a:gs>
                    <a:gs pos="0">
                      <a:srgbClr val="EE3135"/>
                    </a:gs>
                    <a:gs pos="68000">
                      <a:srgbClr val="4CB860"/>
                    </a:gs>
                    <a:gs pos="100000">
                      <a:srgbClr val="00A0DC"/>
                    </a:gs>
                  </a:gsLst>
                  <a:lin ang="0" scaled="1"/>
                  <a:tileRect/>
                </a:gradFill>
                <a:latin typeface="Arial" pitchFamily="34" charset="0"/>
                <a:cs typeface="Arial" pitchFamily="34" charset="0"/>
              </a:rPr>
              <a:t>ПЕРЕПИСЬ НА </a:t>
            </a:r>
            <a:r>
              <a:rPr lang="ru-RU" sz="2800" b="1" dirty="0" smtClean="0">
                <a:gradFill flip="none" rotWithShape="1">
                  <a:gsLst>
                    <a:gs pos="33000">
                      <a:srgbClr val="FAA634"/>
                    </a:gs>
                    <a:gs pos="0">
                      <a:srgbClr val="EE3135"/>
                    </a:gs>
                    <a:gs pos="68000">
                      <a:srgbClr val="4CB860"/>
                    </a:gs>
                    <a:gs pos="100000">
                      <a:srgbClr val="00A0DC"/>
                    </a:gs>
                  </a:gsLst>
                  <a:lin ang="0" scaled="1"/>
                  <a:tileRect/>
                </a:gradFill>
                <a:latin typeface="Arial" pitchFamily="34" charset="0"/>
                <a:cs typeface="Arial" pitchFamily="34" charset="0"/>
              </a:rPr>
              <a:t>ПОРТАЛЕ ГОСУСЛУГ В ПФО </a:t>
            </a:r>
            <a:endParaRPr lang="ru-RU" sz="2800" b="1" dirty="0">
              <a:gradFill flip="none" rotWithShape="1">
                <a:gsLst>
                  <a:gs pos="33000">
                    <a:srgbClr val="FAA634"/>
                  </a:gs>
                  <a:gs pos="0">
                    <a:srgbClr val="EE3135"/>
                  </a:gs>
                  <a:gs pos="68000">
                    <a:srgbClr val="4CB860"/>
                  </a:gs>
                  <a:gs pos="100000">
                    <a:srgbClr val="00A0DC"/>
                  </a:gs>
                </a:gsLst>
                <a:lin ang="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5" r="15433" b="83991"/>
          <a:stretch/>
        </p:blipFill>
        <p:spPr>
          <a:xfrm>
            <a:off x="7617126" y="666810"/>
            <a:ext cx="1388852" cy="70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r="-1"/>
          <a:stretch/>
        </p:blipFill>
        <p:spPr>
          <a:xfrm>
            <a:off x="8072621" y="198108"/>
            <a:ext cx="1063897" cy="107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6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9D09-805E-4DF5-800B-D3C77666E97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2096" y="4898278"/>
            <a:ext cx="66675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1" y="198408"/>
            <a:ext cx="8574658" cy="48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040" y="725751"/>
            <a:ext cx="2576743" cy="289119"/>
          </a:xfrm>
          <a:prstGeom prst="rect">
            <a:avLst/>
          </a:prstGeom>
          <a:solidFill>
            <a:schemeClr val="bg1"/>
          </a:solidFill>
        </p:spPr>
        <p:txBody>
          <a:bodyPr wrap="square" lIns="68579" tIns="34290" rIns="68579" bIns="34290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Рабочий стол\2021\События\Внешние\Аппаратное совещание\01.02.2021\Переписчик.jpg"/>
          <p:cNvPicPr>
            <a:picLocks noChangeAspect="1" noChangeArrowheads="1"/>
          </p:cNvPicPr>
          <p:nvPr/>
        </p:nvPicPr>
        <p:blipFill rotWithShape="1">
          <a:blip r:embed="rId4" cstate="print"/>
          <a:srcRect l="13418" t="17808" r="8827"/>
          <a:stretch/>
        </p:blipFill>
        <p:spPr bwMode="auto">
          <a:xfrm>
            <a:off x="233040" y="1072932"/>
            <a:ext cx="6409300" cy="40660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56" y="261784"/>
            <a:ext cx="816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gradFill flip="none" rotWithShape="1">
                  <a:gsLst>
                    <a:gs pos="33000">
                      <a:srgbClr val="FAA634"/>
                    </a:gs>
                    <a:gs pos="0">
                      <a:srgbClr val="EE3135"/>
                    </a:gs>
                    <a:gs pos="68000">
                      <a:srgbClr val="4CB860"/>
                    </a:gs>
                    <a:gs pos="100000">
                      <a:srgbClr val="00A0DC"/>
                    </a:gs>
                  </a:gsLst>
                  <a:lin ang="0" scaled="1"/>
                  <a:tileRect/>
                </a:gradFill>
                <a:latin typeface="Arial" pitchFamily="34" charset="0"/>
                <a:cs typeface="Arial" pitchFamily="34" charset="0"/>
              </a:rPr>
              <a:t>КАК УЗНАТЬ ПЕРЕПИСЧИКА?</a:t>
            </a:r>
            <a:endParaRPr lang="ru-RU" sz="2800" b="1" dirty="0">
              <a:gradFill flip="none" rotWithShape="1">
                <a:gsLst>
                  <a:gs pos="33000">
                    <a:srgbClr val="FAA634"/>
                  </a:gs>
                  <a:gs pos="0">
                    <a:srgbClr val="EE3135"/>
                  </a:gs>
                  <a:gs pos="68000">
                    <a:srgbClr val="4CB860"/>
                  </a:gs>
                  <a:gs pos="100000">
                    <a:srgbClr val="00A0DC"/>
                  </a:gs>
                </a:gsLst>
                <a:lin ang="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3083" y="4806040"/>
            <a:ext cx="385440" cy="33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9826" y="734378"/>
            <a:ext cx="3864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Переписчика легко идентифицировать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9742" y="261784"/>
            <a:ext cx="2064257" cy="3255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3460" r="6846" b="2855"/>
          <a:stretch/>
        </p:blipFill>
        <p:spPr>
          <a:xfrm>
            <a:off x="6447862" y="288193"/>
            <a:ext cx="2605828" cy="22738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46465" y="74413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gradFill flip="none" rotWithShape="1">
                  <a:gsLst>
                    <a:gs pos="33000">
                      <a:srgbClr val="FAA634"/>
                    </a:gs>
                    <a:gs pos="0">
                      <a:srgbClr val="EE3135"/>
                    </a:gs>
                    <a:gs pos="68000">
                      <a:srgbClr val="4CB860"/>
                    </a:gs>
                    <a:gs pos="100000">
                      <a:srgbClr val="00A0DC"/>
                    </a:gs>
                  </a:gsLst>
                  <a:lin ang="0" scaled="1"/>
                  <a:tileRect/>
                </a:gradFill>
                <a:latin typeface="Arial" pitchFamily="34" charset="0"/>
                <a:cs typeface="Arial" pitchFamily="34" charset="0"/>
              </a:rPr>
              <a:t>2731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6465" y="138166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2329"/>
                </a:solidFill>
                <a:latin typeface="Arial" pitchFamily="34" charset="0"/>
                <a:cs typeface="Arial" pitchFamily="34" charset="0"/>
              </a:rPr>
              <a:t>переписчик  </a:t>
            </a:r>
            <a:endParaRPr lang="ru-RU" sz="2000" b="1" dirty="0">
              <a:solidFill>
                <a:srgbClr val="E5232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979434" y="785004"/>
            <a:ext cx="1092679" cy="3045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8408"/>
            <a:ext cx="8135471" cy="48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7036" y="765958"/>
            <a:ext cx="2351315" cy="240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1152" y="254695"/>
            <a:ext cx="8067497" cy="4809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екст 14">
            <a:extLst>
              <a:ext uri="{FF2B5EF4-FFF2-40B4-BE49-F238E27FC236}">
                <a16:creationId xmlns="" xmlns:a16="http://schemas.microsoft.com/office/drawing/2014/main" id="{5150BF76-7CEB-9348-9EEA-8D95F89077DA}"/>
              </a:ext>
            </a:extLst>
          </p:cNvPr>
          <p:cNvSpPr txBox="1">
            <a:spLocks/>
          </p:cNvSpPr>
          <p:nvPr/>
        </p:nvSpPr>
        <p:spPr>
          <a:xfrm>
            <a:off x="3208021" y="1098212"/>
            <a:ext cx="2245088" cy="373263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55"/>
              </a:lnSpc>
              <a:buNone/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Телесюжеты</a:t>
            </a:r>
          </a:p>
          <a:p>
            <a:pPr marL="0" indent="0">
              <a:lnSpc>
                <a:spcPts val="1155"/>
              </a:lnSpc>
              <a:buNone/>
            </a:pPr>
            <a:endParaRPr lang="ru-RU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06" y="3463231"/>
            <a:ext cx="1491616" cy="135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773" y="1012055"/>
            <a:ext cx="2290439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Печатные СМИ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098" y="1469710"/>
            <a:ext cx="1415147" cy="14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617811" y="1012055"/>
            <a:ext cx="1491434" cy="5155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Радиосюжеты</a:t>
            </a:r>
            <a:endParaRPr lang="ru-RU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8062" y="3492620"/>
            <a:ext cx="1435280" cy="125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28062" y="3121534"/>
            <a:ext cx="1496885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Выступления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8072" y="1348711"/>
            <a:ext cx="1444985" cy="144498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99044" y="3087358"/>
            <a:ext cx="229043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стенды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97"/>
          <a:stretch/>
        </p:blipFill>
        <p:spPr>
          <a:xfrm>
            <a:off x="6443296" y="3595805"/>
            <a:ext cx="1681233" cy="1089483"/>
          </a:xfrm>
          <a:prstGeom prst="rect">
            <a:avLst/>
          </a:prstGeom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9855" y="4789861"/>
            <a:ext cx="2057400" cy="273844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42738"/>
            <a:ext cx="816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 flip="none" rotWithShape="1">
                  <a:gsLst>
                    <a:gs pos="33000">
                      <a:srgbClr val="FAA634"/>
                    </a:gs>
                    <a:gs pos="0">
                      <a:srgbClr val="EE3135"/>
                    </a:gs>
                    <a:gs pos="68000">
                      <a:srgbClr val="4CB860"/>
                    </a:gs>
                    <a:gs pos="100000">
                      <a:srgbClr val="00A0DC"/>
                    </a:gs>
                  </a:gsLst>
                  <a:lin ang="0" scaled="1"/>
                  <a:tileRect/>
                </a:gradFill>
                <a:latin typeface="Arial" pitchFamily="34" charset="0"/>
                <a:cs typeface="Arial" pitchFamily="34" charset="0"/>
              </a:rPr>
              <a:t>ИНФОРМАЦИЯ ПО СМИ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203" y="3129262"/>
            <a:ext cx="193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Социальные сети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" y="1560872"/>
            <a:ext cx="1232824" cy="12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0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94</Words>
  <Application>Microsoft Office PowerPoint</Application>
  <PresentationFormat>Экран (16:9)</PresentationFormat>
  <Paragraphs>38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p18_smirnovakv</cp:lastModifiedBy>
  <cp:revision>355</cp:revision>
  <dcterms:created xsi:type="dcterms:W3CDTF">2019-10-08T13:20:47Z</dcterms:created>
  <dcterms:modified xsi:type="dcterms:W3CDTF">2021-10-22T04:31:47Z</dcterms:modified>
</cp:coreProperties>
</file>