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304" r:id="rId2"/>
    <p:sldId id="325" r:id="rId3"/>
    <p:sldId id="326" r:id="rId4"/>
    <p:sldId id="327" r:id="rId5"/>
    <p:sldId id="328" r:id="rId6"/>
    <p:sldId id="329" r:id="rId7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2" userDrawn="1">
          <p15:clr>
            <a:srgbClr val="A4A3A4"/>
          </p15:clr>
        </p15:guide>
        <p15:guide id="4" pos="1436" userDrawn="1">
          <p15:clr>
            <a:srgbClr val="A4A3A4"/>
          </p15:clr>
        </p15:guide>
        <p15:guide id="6" pos="234" userDrawn="1">
          <p15:clr>
            <a:srgbClr val="A4A3A4"/>
          </p15:clr>
        </p15:guide>
        <p15:guide id="7" orient="horz" pos="3929" userDrawn="1">
          <p15:clr>
            <a:srgbClr val="A4A3A4"/>
          </p15:clr>
        </p15:guide>
        <p15:guide id="8" pos="2593" userDrawn="1">
          <p15:clr>
            <a:srgbClr val="A4A3A4"/>
          </p15:clr>
        </p15:guide>
        <p15:guide id="9" orient="horz" pos="3725" userDrawn="1">
          <p15:clr>
            <a:srgbClr val="A4A3A4"/>
          </p15:clr>
        </p15:guide>
        <p15:guide id="10" orient="horz" pos="777" userDrawn="1">
          <p15:clr>
            <a:srgbClr val="A4A3A4"/>
          </p15:clr>
        </p15:guide>
        <p15:guide id="11" pos="846" userDrawn="1">
          <p15:clr>
            <a:srgbClr val="A4A3A4"/>
          </p15:clr>
        </p15:guide>
        <p15:guide id="12" pos="4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1002B"/>
    <a:srgbClr val="FFE5EA"/>
    <a:srgbClr val="FFC32E"/>
    <a:srgbClr val="4FAF4F"/>
    <a:srgbClr val="EDF7ED"/>
    <a:srgbClr val="C5D9F1"/>
    <a:srgbClr val="699CDA"/>
    <a:srgbClr val="2962A7"/>
    <a:srgbClr val="204B82"/>
    <a:srgbClr val="0F24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Темный стиль 1 —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5525" autoAdjust="0"/>
    <p:restoredTop sz="96366" autoAdjust="0"/>
  </p:normalViewPr>
  <p:slideViewPr>
    <p:cSldViewPr snapToGrid="0" snapToObjects="1">
      <p:cViewPr>
        <p:scale>
          <a:sx n="50" d="100"/>
          <a:sy n="50" d="100"/>
        </p:scale>
        <p:origin x="-306" y="-618"/>
      </p:cViewPr>
      <p:guideLst>
        <p:guide orient="horz" pos="142"/>
        <p:guide orient="horz" pos="3929"/>
        <p:guide orient="horz" pos="3725"/>
        <p:guide orient="horz" pos="777"/>
        <p:guide pos="1436"/>
        <p:guide pos="234"/>
        <p:guide pos="2593"/>
        <p:guide pos="846"/>
        <p:guide pos="4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6ED47-C479-9645-8FB6-2E7F4DD2862E}" type="datetimeFigureOut">
              <a:rPr lang="ru-RU" smtClean="0"/>
              <a:pPr/>
              <a:t>05.08.2021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8EC475-6065-984E-8A7B-A4F90A032B8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202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emf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сидит, дисплей, компьютер, ст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5DDD05CB-2E66-FE41-B90C-3BED6168EC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39" t="6771" r="65" b="10382"/>
          <a:stretch/>
        </p:blipFill>
        <p:spPr>
          <a:xfrm>
            <a:off x="0" y="-1"/>
            <a:ext cx="12191999" cy="6863589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E226F7B9-62D5-2742-9B27-DE7A734B57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68927" y="1295163"/>
            <a:ext cx="838739" cy="98370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E97C47BF-43EF-F942-8B55-90BCB0808BB2}"/>
              </a:ext>
            </a:extLst>
          </p:cNvPr>
          <p:cNvSpPr txBox="1"/>
          <p:nvPr userDrawn="1"/>
        </p:nvSpPr>
        <p:spPr>
          <a:xfrm>
            <a:off x="1807068" y="2404122"/>
            <a:ext cx="4381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ФЕДЕРАЛЬНАЯ СЛУЖБА</a:t>
            </a:r>
          </a:p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ГОСУДАРСТВЕННОЙ СТАТИСТИКИ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1AF1070-B945-8D4C-899C-993073D726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51486" y="3845860"/>
            <a:ext cx="4860814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lang="ru-RU" sz="1800" dirty="0" smtClean="0"/>
            </a:lvl2pPr>
            <a:lvl3pPr>
              <a:defRPr lang="ru-RU" sz="1800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marL="0" lvl="0"/>
            <a:r>
              <a:rPr lang="ru-RU" dirty="0"/>
              <a:t>Образец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xmlns="" id="{DD92C87E-2341-274B-BF52-A5D44F5B38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8025" y="5527407"/>
            <a:ext cx="5565775" cy="4006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buNone/>
              <a:defRPr lang="ru-RU" smtClean="0">
                <a:solidFill>
                  <a:srgbClr val="C00000"/>
                </a:solidFill>
                <a:latin typeface="Arial"/>
                <a:cs typeface="Arial"/>
              </a:defRPr>
            </a:lvl1pPr>
            <a:lvl2pPr>
              <a:defRPr lang="ru-RU" sz="1800" smtClean="0"/>
            </a:lvl2pPr>
            <a:lvl3pPr>
              <a:defRPr lang="ru-RU" sz="1800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marL="12700" lvl="0">
              <a:spcBef>
                <a:spcPts val="100"/>
              </a:spcBef>
            </a:pPr>
            <a:r>
              <a:rPr lang="ru-RU" dirty="0"/>
              <a:t>Образец текста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C0E2B938-342D-8049-8714-0DBDEFB7B8E6}"/>
              </a:ext>
            </a:extLst>
          </p:cNvPr>
          <p:cNvGrpSpPr/>
          <p:nvPr userDrawn="1"/>
        </p:nvGrpSpPr>
        <p:grpSpPr>
          <a:xfrm>
            <a:off x="11456590" y="4641508"/>
            <a:ext cx="494109" cy="499100"/>
            <a:chOff x="9699205" y="5186438"/>
            <a:chExt cx="440055" cy="444500"/>
          </a:xfrm>
        </p:grpSpPr>
        <p:sp>
          <p:nvSpPr>
            <p:cNvPr id="35" name="object 16">
              <a:extLst>
                <a:ext uri="{FF2B5EF4-FFF2-40B4-BE49-F238E27FC236}">
                  <a16:creationId xmlns:a16="http://schemas.microsoft.com/office/drawing/2014/main" xmlns="" id="{C1AF891F-E358-354D-8AE1-626631524F42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7">
              <a:extLst>
                <a:ext uri="{FF2B5EF4-FFF2-40B4-BE49-F238E27FC236}">
                  <a16:creationId xmlns:a16="http://schemas.microsoft.com/office/drawing/2014/main" xmlns="" id="{3EAFB859-847C-C54D-A042-FD8F8AE9C64B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975738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в 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xmlns="" id="{6BCF7F52-C500-194A-8FDB-1C45B1890E62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Текст 17">
            <a:extLst>
              <a:ext uri="{FF2B5EF4-FFF2-40B4-BE49-F238E27FC236}">
                <a16:creationId xmlns:a16="http://schemas.microsoft.com/office/drawing/2014/main" xmlns="" id="{505DA8AD-1619-444D-90B9-AB4F90627F8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6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1000124" y="1687112"/>
            <a:ext cx="3362326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0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8335564" y="1687112"/>
            <a:ext cx="3362326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1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4668439" y="1687112"/>
            <a:ext cx="3362326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0708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в ноутбук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">
            <a:extLst>
              <a:ext uri="{FF2B5EF4-FFF2-40B4-BE49-F238E27FC236}">
                <a16:creationId xmlns:a16="http://schemas.microsoft.com/office/drawing/2014/main" xmlns="" id="{A32F654B-2BB9-1146-B60D-BED70D67F881}"/>
              </a:ext>
            </a:extLst>
          </p:cNvPr>
          <p:cNvSpPr/>
          <p:nvPr userDrawn="1"/>
        </p:nvSpPr>
        <p:spPr>
          <a:xfrm>
            <a:off x="0" y="1577061"/>
            <a:ext cx="8089900" cy="3878316"/>
          </a:xfrm>
          <a:prstGeom prst="rect">
            <a:avLst/>
          </a:prstGeom>
          <a:gradFill flip="none" rotWithShape="1"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2700000" scaled="1"/>
            <a:tileRect/>
          </a:gra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5B740BA1-D2FE-8242-869F-79EFEB1D24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252" t="5550" r="23733" b="2428"/>
          <a:stretch/>
        </p:blipFill>
        <p:spPr>
          <a:xfrm>
            <a:off x="5844746" y="843939"/>
            <a:ext cx="6347254" cy="4943819"/>
          </a:xfrm>
          <a:prstGeom prst="rect">
            <a:avLst/>
          </a:prstGeom>
        </p:spPr>
      </p:pic>
      <p:sp>
        <p:nvSpPr>
          <p:cNvPr id="4" name="Рисунок 3">
            <a:extLst>
              <a:ext uri="{FF2B5EF4-FFF2-40B4-BE49-F238E27FC236}">
                <a16:creationId xmlns:a16="http://schemas.microsoft.com/office/drawing/2014/main" xmlns="" id="{480833B5-F2B5-764F-89E3-8D464F7B36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95475" y="1155502"/>
            <a:ext cx="5296525" cy="397619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358566" y="1684750"/>
            <a:ext cx="5862352" cy="31880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5" name="object 7">
            <a:extLst>
              <a:ext uri="{FF2B5EF4-FFF2-40B4-BE49-F238E27FC236}">
                <a16:creationId xmlns:a16="http://schemas.microsoft.com/office/drawing/2014/main" xmlns="" id="{515B5E40-509C-674A-A0CE-A82644D303E5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6" name="Текст 17">
            <a:extLst>
              <a:ext uri="{FF2B5EF4-FFF2-40B4-BE49-F238E27FC236}">
                <a16:creationId xmlns:a16="http://schemas.microsoft.com/office/drawing/2014/main" xmlns="" id="{0C35332F-46F8-0546-995C-37C104CAD137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83227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1C1F4E9-1C6C-1B44-8008-50554A2853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803189"/>
            <a:ext cx="5931243" cy="5189624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6443882" y="1766887"/>
            <a:ext cx="5339662" cy="332422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6" name="object 7">
            <a:extLst>
              <a:ext uri="{FF2B5EF4-FFF2-40B4-BE49-F238E27FC236}">
                <a16:creationId xmlns:a16="http://schemas.microsoft.com/office/drawing/2014/main" xmlns="" id="{6C49A229-F120-BD44-8911-B70221A59A36}"/>
              </a:ext>
            </a:extLst>
          </p:cNvPr>
          <p:cNvSpPr/>
          <p:nvPr userDrawn="1"/>
        </p:nvSpPr>
        <p:spPr>
          <a:xfrm>
            <a:off x="0" y="1538807"/>
            <a:ext cx="259491" cy="371838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201125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и текст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1C1F4E9-1C6C-1B44-8008-50554A2853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2047" y="1289167"/>
            <a:ext cx="5506072" cy="42796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6443882" y="1289168"/>
            <a:ext cx="5339662" cy="427966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xmlns="" id="{C4CAAF58-D51D-2F45-BC38-B4EAB0CFADC2}"/>
              </a:ext>
            </a:extLst>
          </p:cNvPr>
          <p:cNvSpPr/>
          <p:nvPr userDrawn="1"/>
        </p:nvSpPr>
        <p:spPr>
          <a:xfrm>
            <a:off x="5671752" y="1289166"/>
            <a:ext cx="259491" cy="4279663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r>
              <a:rPr lang="ru-RU" dirty="0"/>
              <a:t> </a:t>
            </a:r>
            <a:endParaRPr dirty="0"/>
          </a:p>
        </p:txBody>
      </p:sp>
      <p:sp>
        <p:nvSpPr>
          <p:cNvPr id="18" name="object 7">
            <a:extLst>
              <a:ext uri="{FF2B5EF4-FFF2-40B4-BE49-F238E27FC236}">
                <a16:creationId xmlns:a16="http://schemas.microsoft.com/office/drawing/2014/main" xmlns="" id="{B780F91E-59E4-7E41-8159-0A9695B37680}"/>
              </a:ext>
            </a:extLst>
          </p:cNvPr>
          <p:cNvSpPr/>
          <p:nvPr userDrawn="1"/>
        </p:nvSpPr>
        <p:spPr>
          <a:xfrm>
            <a:off x="0" y="1289165"/>
            <a:ext cx="259491" cy="4279663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r>
              <a:rPr lang="ru-RU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246595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изображения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1C1F4E9-1C6C-1B44-8008-50554A2853D5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" y="867918"/>
            <a:ext cx="2484000" cy="2484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5745892" y="1569806"/>
            <a:ext cx="6037652" cy="3718387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xmlns="" id="{B9A9E15C-3FB6-A548-B181-7143DD44330D}"/>
              </a:ext>
            </a:extLst>
          </p:cNvPr>
          <p:cNvSpPr/>
          <p:nvPr userDrawn="1"/>
        </p:nvSpPr>
        <p:spPr>
          <a:xfrm>
            <a:off x="4997057" y="1569805"/>
            <a:ext cx="259491" cy="371838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Рисунок 2">
            <a:extLst>
              <a:ext uri="{FF2B5EF4-FFF2-40B4-BE49-F238E27FC236}">
                <a16:creationId xmlns:a16="http://schemas.microsoft.com/office/drawing/2014/main" xmlns="" id="{0ADFD737-0167-A84C-B53A-A3E2BDFC439C}"/>
              </a:ext>
            </a:extLst>
          </p:cNvPr>
          <p:cNvSpPr>
            <a:spLocks noGrp="1" noChangeAspect="1"/>
          </p:cNvSpPr>
          <p:nvPr userDrawn="1">
            <p:ph type="pic" sz="quarter" idx="13"/>
          </p:nvPr>
        </p:nvSpPr>
        <p:spPr>
          <a:xfrm>
            <a:off x="2497868" y="867918"/>
            <a:ext cx="2484000" cy="2484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18" name="Рисунок 2">
            <a:extLst>
              <a:ext uri="{FF2B5EF4-FFF2-40B4-BE49-F238E27FC236}">
                <a16:creationId xmlns:a16="http://schemas.microsoft.com/office/drawing/2014/main" xmlns="" id="{BA995731-197A-2943-ACA8-4659E7D0E367}"/>
              </a:ext>
            </a:extLst>
          </p:cNvPr>
          <p:cNvSpPr>
            <a:spLocks noGrp="1" noChangeAspect="1"/>
          </p:cNvSpPr>
          <p:nvPr userDrawn="1">
            <p:ph type="pic" sz="quarter" idx="14"/>
          </p:nvPr>
        </p:nvSpPr>
        <p:spPr>
          <a:xfrm>
            <a:off x="0" y="3362954"/>
            <a:ext cx="2484000" cy="2484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22" name="Рисунок 2">
            <a:extLst>
              <a:ext uri="{FF2B5EF4-FFF2-40B4-BE49-F238E27FC236}">
                <a16:creationId xmlns:a16="http://schemas.microsoft.com/office/drawing/2014/main" xmlns="" id="{095DDF4D-5A25-9F40-9557-8ED2090DC538}"/>
              </a:ext>
            </a:extLst>
          </p:cNvPr>
          <p:cNvSpPr>
            <a:spLocks noGrp="1" noChangeAspect="1"/>
          </p:cNvSpPr>
          <p:nvPr userDrawn="1">
            <p:ph type="pic" sz="quarter" idx="15"/>
          </p:nvPr>
        </p:nvSpPr>
        <p:spPr>
          <a:xfrm>
            <a:off x="2497868" y="3362954"/>
            <a:ext cx="2484000" cy="2484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1173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 слайд под таблиц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xmlns="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Текст 17">
            <a:extLst>
              <a:ext uri="{FF2B5EF4-FFF2-40B4-BE49-F238E27FC236}">
                <a16:creationId xmlns:a16="http://schemas.microsoft.com/office/drawing/2014/main" xmlns="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191807365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xmlns="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Текст 17">
            <a:extLst>
              <a:ext uri="{FF2B5EF4-FFF2-40B4-BE49-F238E27FC236}">
                <a16:creationId xmlns:a16="http://schemas.microsoft.com/office/drawing/2014/main" xmlns="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2447952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2">
            <a:extLst>
              <a:ext uri="{FF2B5EF4-FFF2-40B4-BE49-F238E27FC236}">
                <a16:creationId xmlns:a16="http://schemas.microsoft.com/office/drawing/2014/main" xmlns="" id="{0560CFF3-0F6B-EE47-8233-2752BA7C190C}"/>
              </a:ext>
            </a:extLst>
          </p:cNvPr>
          <p:cNvSpPr/>
          <p:nvPr userDrawn="1"/>
        </p:nvSpPr>
        <p:spPr>
          <a:xfrm>
            <a:off x="0" y="1705727"/>
            <a:ext cx="12192000" cy="4492997"/>
          </a:xfrm>
          <a:prstGeom prst="rect">
            <a:avLst/>
          </a:prstGeom>
          <a:gradFill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 dirty="0">
              <a:highlight>
                <a:srgbClr val="345074"/>
              </a:highlight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object 7">
            <a:extLst>
              <a:ext uri="{FF2B5EF4-FFF2-40B4-BE49-F238E27FC236}">
                <a16:creationId xmlns:a16="http://schemas.microsoft.com/office/drawing/2014/main" xmlns="" id="{2E9797C7-8447-7949-8633-B9C1F8C8B7D2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9" name="Текст 17">
            <a:extLst>
              <a:ext uri="{FF2B5EF4-FFF2-40B4-BE49-F238E27FC236}">
                <a16:creationId xmlns:a16="http://schemas.microsoft.com/office/drawing/2014/main" xmlns="" id="{65282F85-5E1C-A643-B6D1-764B9457ED35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404907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2">
            <a:extLst>
              <a:ext uri="{FF2B5EF4-FFF2-40B4-BE49-F238E27FC236}">
                <a16:creationId xmlns:a16="http://schemas.microsoft.com/office/drawing/2014/main" xmlns="" id="{FBDE76DB-A8FB-674B-86CB-3C735C2794DB}"/>
              </a:ext>
            </a:extLst>
          </p:cNvPr>
          <p:cNvSpPr/>
          <p:nvPr userDrawn="1"/>
        </p:nvSpPr>
        <p:spPr>
          <a:xfrm>
            <a:off x="0" y="1473035"/>
            <a:ext cx="12192000" cy="5384966"/>
          </a:xfrm>
          <a:prstGeom prst="rect">
            <a:avLst/>
          </a:prstGeom>
          <a:gradFill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 dirty="0">
              <a:highlight>
                <a:srgbClr val="345074"/>
              </a:highlight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6" name="object 7">
            <a:extLst>
              <a:ext uri="{FF2B5EF4-FFF2-40B4-BE49-F238E27FC236}">
                <a16:creationId xmlns:a16="http://schemas.microsoft.com/office/drawing/2014/main" xmlns="" id="{D6E06661-EB7F-9A4F-ABE0-E508C3AF0496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7" name="Текст 17">
            <a:extLst>
              <a:ext uri="{FF2B5EF4-FFF2-40B4-BE49-F238E27FC236}">
                <a16:creationId xmlns:a16="http://schemas.microsoft.com/office/drawing/2014/main" xmlns="" id="{BA39ABDA-F5E8-8E4A-9F54-A6F49EE67CC1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08594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6F2A08B-66B9-5F42-9C20-4975C2E6BB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409" r="23284"/>
          <a:stretch/>
        </p:blipFill>
        <p:spPr>
          <a:xfrm>
            <a:off x="12699" y="-1"/>
            <a:ext cx="5532724" cy="6848977"/>
          </a:xfrm>
          <a:prstGeom prst="rect">
            <a:avLst/>
          </a:prstGeom>
        </p:spPr>
      </p:pic>
      <p:sp>
        <p:nvSpPr>
          <p:cNvPr id="12" name="object 6">
            <a:extLst>
              <a:ext uri="{FF2B5EF4-FFF2-40B4-BE49-F238E27FC236}">
                <a16:creationId xmlns:a16="http://schemas.microsoft.com/office/drawing/2014/main" xmlns="" id="{01840757-1A8F-8940-BE11-7CD26EE44EBD}"/>
              </a:ext>
            </a:extLst>
          </p:cNvPr>
          <p:cNvSpPr/>
          <p:nvPr userDrawn="1"/>
        </p:nvSpPr>
        <p:spPr>
          <a:xfrm>
            <a:off x="0" y="4380"/>
            <a:ext cx="5532724" cy="6853620"/>
          </a:xfrm>
          <a:prstGeom prst="rect">
            <a:avLst/>
          </a:prstGeom>
          <a:gradFill>
            <a:gsLst>
              <a:gs pos="3000">
                <a:schemeClr val="tx2">
                  <a:lumMod val="75000"/>
                  <a:alpha val="57000"/>
                </a:schemeClr>
              </a:gs>
              <a:gs pos="100000">
                <a:schemeClr val="tx2">
                  <a:lumMod val="50000"/>
                  <a:alpha val="48000"/>
                </a:schemeClr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3">
            <a:extLst>
              <a:ext uri="{FF2B5EF4-FFF2-40B4-BE49-F238E27FC236}">
                <a16:creationId xmlns:a16="http://schemas.microsoft.com/office/drawing/2014/main" xmlns="" id="{4F1E6446-080F-6744-BA0A-A2185B987FC3}"/>
              </a:ext>
            </a:extLst>
          </p:cNvPr>
          <p:cNvSpPr/>
          <p:nvPr userDrawn="1"/>
        </p:nvSpPr>
        <p:spPr>
          <a:xfrm>
            <a:off x="-395" y="9023"/>
            <a:ext cx="5545817" cy="1299364"/>
          </a:xfrm>
          <a:prstGeom prst="rect">
            <a:avLst/>
          </a:prstGeom>
          <a:blipFill dpi="0" rotWithShape="1">
            <a:blip r:embed="rId3" cstate="print">
              <a:alphaModFix amt="5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object 3">
            <a:extLst>
              <a:ext uri="{FF2B5EF4-FFF2-40B4-BE49-F238E27FC236}">
                <a16:creationId xmlns:a16="http://schemas.microsoft.com/office/drawing/2014/main" xmlns="" id="{FF746D93-968B-0A4F-9742-5AFBFB36E8A1}"/>
              </a:ext>
            </a:extLst>
          </p:cNvPr>
          <p:cNvSpPr/>
          <p:nvPr userDrawn="1"/>
        </p:nvSpPr>
        <p:spPr>
          <a:xfrm>
            <a:off x="12698" y="5558636"/>
            <a:ext cx="5532724" cy="1299364"/>
          </a:xfrm>
          <a:prstGeom prst="rect">
            <a:avLst/>
          </a:prstGeom>
          <a:blipFill dpi="0" rotWithShape="1">
            <a:blip r:embed="rId3" cstate="print">
              <a:alphaModFix amt="39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A8F43CCF-0C8C-B749-9C98-DED4A3D4F3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4964DB4B-B7EC-3D47-A179-1426679A7A13}"/>
              </a:ext>
            </a:extLst>
          </p:cNvPr>
          <p:cNvGrpSpPr/>
          <p:nvPr userDrawn="1"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5" name="object 16">
              <a:extLst>
                <a:ext uri="{FF2B5EF4-FFF2-40B4-BE49-F238E27FC236}">
                  <a16:creationId xmlns:a16="http://schemas.microsoft.com/office/drawing/2014/main" xmlns="" id="{9E747D6A-7EA4-7342-BF64-4108572BCA2F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17">
              <a:extLst>
                <a:ext uri="{FF2B5EF4-FFF2-40B4-BE49-F238E27FC236}">
                  <a16:creationId xmlns:a16="http://schemas.microsoft.com/office/drawing/2014/main" xmlns="" id="{2FD602E7-D3D4-E74F-A1CD-F4B66EB3A131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7">
            <a:extLst>
              <a:ext uri="{FF2B5EF4-FFF2-40B4-BE49-F238E27FC236}">
                <a16:creationId xmlns:a16="http://schemas.microsoft.com/office/drawing/2014/main" xmlns="" id="{779541B8-14F7-6144-BB99-31217AC29512}"/>
              </a:ext>
            </a:extLst>
          </p:cNvPr>
          <p:cNvSpPr/>
          <p:nvPr userDrawn="1"/>
        </p:nvSpPr>
        <p:spPr>
          <a:xfrm>
            <a:off x="5087275" y="1308387"/>
            <a:ext cx="459073" cy="4250249"/>
          </a:xfrm>
          <a:custGeom>
            <a:avLst/>
            <a:gdLst/>
            <a:ahLst/>
            <a:cxnLst/>
            <a:rect l="l" t="t" r="r" b="b"/>
            <a:pathLst>
              <a:path w="405764" h="3338195">
                <a:moveTo>
                  <a:pt x="405536" y="3337890"/>
                </a:moveTo>
                <a:lnTo>
                  <a:pt x="0" y="3337890"/>
                </a:lnTo>
                <a:lnTo>
                  <a:pt x="0" y="0"/>
                </a:lnTo>
                <a:lnTo>
                  <a:pt x="405536" y="0"/>
                </a:lnTo>
                <a:lnTo>
                  <a:pt x="405536" y="3337890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10EB0EF1-D970-7241-BD5D-AE63BD22BB7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51875" y="105218"/>
            <a:ext cx="917338" cy="107589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C777D55F-3E95-904E-BFBB-D0759B65BA24}"/>
              </a:ext>
            </a:extLst>
          </p:cNvPr>
          <p:cNvSpPr txBox="1"/>
          <p:nvPr userDrawn="1"/>
        </p:nvSpPr>
        <p:spPr>
          <a:xfrm>
            <a:off x="1741233" y="457347"/>
            <a:ext cx="3831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ФЕДЕРАЛЬНАЯ СЛУЖБА</a:t>
            </a:r>
          </a:p>
          <a:p>
            <a:pPr>
              <a:lnSpc>
                <a:spcPct val="100000"/>
              </a:lnSpc>
            </a:pP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ГОСУДАРСТВЕННОЙ СТАТИСТИКИ</a:t>
            </a:r>
          </a:p>
        </p:txBody>
      </p:sp>
      <p:sp>
        <p:nvSpPr>
          <p:cNvPr id="25" name="Текст 24">
            <a:extLst>
              <a:ext uri="{FF2B5EF4-FFF2-40B4-BE49-F238E27FC236}">
                <a16:creationId xmlns:a16="http://schemas.microsoft.com/office/drawing/2014/main" xmlns="" id="{2A1C713C-8FE8-6D4A-9875-A226598F0C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90600" y="1400375"/>
            <a:ext cx="3937000" cy="3987800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4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9728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главление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6"/>
          <p:cNvSpPr/>
          <p:nvPr userDrawn="1"/>
        </p:nvSpPr>
        <p:spPr>
          <a:xfrm>
            <a:off x="4964" y="5137"/>
            <a:ext cx="5557600" cy="6845833"/>
          </a:xfrm>
          <a:prstGeom prst="rect">
            <a:avLst/>
          </a:prstGeom>
          <a:gradFill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 sz="2111"/>
          </a:p>
        </p:txBody>
      </p:sp>
      <p:sp>
        <p:nvSpPr>
          <p:cNvPr id="15" name="object 7"/>
          <p:cNvSpPr/>
          <p:nvPr userDrawn="1"/>
        </p:nvSpPr>
        <p:spPr>
          <a:xfrm>
            <a:off x="5086749" y="1410097"/>
            <a:ext cx="475816" cy="4035914"/>
          </a:xfrm>
          <a:custGeom>
            <a:avLst/>
            <a:gdLst/>
            <a:ahLst/>
            <a:cxnLst/>
            <a:rect l="l" t="t" r="r" b="b"/>
            <a:pathLst>
              <a:path w="405764" h="3338195">
                <a:moveTo>
                  <a:pt x="405536" y="3337890"/>
                </a:moveTo>
                <a:lnTo>
                  <a:pt x="0" y="3337890"/>
                </a:lnTo>
                <a:lnTo>
                  <a:pt x="0" y="0"/>
                </a:lnTo>
                <a:lnTo>
                  <a:pt x="405536" y="0"/>
                </a:lnTo>
                <a:lnTo>
                  <a:pt x="405536" y="3337890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sz="2111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A8F43CCF-0C8C-B749-9C98-DED4A3D4F3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Текст 24">
            <a:extLst>
              <a:ext uri="{FF2B5EF4-FFF2-40B4-BE49-F238E27FC236}">
                <a16:creationId xmlns:a16="http://schemas.microsoft.com/office/drawing/2014/main" xmlns="" id="{2A1C713C-8FE8-6D4A-9875-A226598F0C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90600" y="1400375"/>
            <a:ext cx="3937000" cy="3987800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4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ru-RU" dirty="0"/>
          </a:p>
        </p:txBody>
      </p:sp>
      <p:grpSp>
        <p:nvGrpSpPr>
          <p:cNvPr id="2" name="Группа 1"/>
          <p:cNvGrpSpPr/>
          <p:nvPr userDrawn="1"/>
        </p:nvGrpSpPr>
        <p:grpSpPr>
          <a:xfrm>
            <a:off x="11697890" y="5699624"/>
            <a:ext cx="494109" cy="499100"/>
            <a:chOff x="11697890" y="5699624"/>
            <a:chExt cx="494109" cy="499100"/>
          </a:xfrm>
        </p:grpSpPr>
        <p:sp>
          <p:nvSpPr>
            <p:cNvPr id="24" name="object 16">
              <a:extLst>
                <a:ext uri="{FF2B5EF4-FFF2-40B4-BE49-F238E27FC236}">
                  <a16:creationId xmlns:a16="http://schemas.microsoft.com/office/drawing/2014/main" xmlns="" id="{9E747D6A-7EA4-7342-BF64-4108572BCA2F}"/>
                </a:ext>
              </a:extLst>
            </p:cNvPr>
            <p:cNvSpPr/>
            <p:nvPr/>
          </p:nvSpPr>
          <p:spPr>
            <a:xfrm>
              <a:off x="11697890" y="5699624"/>
              <a:ext cx="494109" cy="4991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17">
              <a:extLst>
                <a:ext uri="{FF2B5EF4-FFF2-40B4-BE49-F238E27FC236}">
                  <a16:creationId xmlns:a16="http://schemas.microsoft.com/office/drawing/2014/main" xmlns="" id="{2FD602E7-D3D4-E74F-A1CD-F4B66EB3A131}"/>
                </a:ext>
              </a:extLst>
            </p:cNvPr>
            <p:cNvSpPr/>
            <p:nvPr/>
          </p:nvSpPr>
          <p:spPr>
            <a:xfrm>
              <a:off x="11877612" y="5818578"/>
              <a:ext cx="153579" cy="28849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4078896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тбивоч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k object 16">
            <a:extLst>
              <a:ext uri="{FF2B5EF4-FFF2-40B4-BE49-F238E27FC236}">
                <a16:creationId xmlns:a16="http://schemas.microsoft.com/office/drawing/2014/main" xmlns="" id="{D8863855-8BDF-4E45-809B-F11F7FD06B41}"/>
              </a:ext>
            </a:extLst>
          </p:cNvPr>
          <p:cNvSpPr/>
          <p:nvPr userDrawn="1"/>
        </p:nvSpPr>
        <p:spPr>
          <a:xfrm>
            <a:off x="-1" y="1894302"/>
            <a:ext cx="7035799" cy="3069396"/>
          </a:xfrm>
          <a:prstGeom prst="rect">
            <a:avLst/>
          </a:prstGeom>
          <a:gradFill flip="none" rotWithShape="1"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16200000" scaled="1"/>
            <a:tileRect/>
          </a:gra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Рисунок 4" descr="Изображение выглядит как внутренний, потолок, окно, ст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DBF9D9E1-A88A-4140-990C-66A04C293C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302" b="3491"/>
          <a:stretch/>
        </p:blipFill>
        <p:spPr>
          <a:xfrm>
            <a:off x="497237" y="779143"/>
            <a:ext cx="6084007" cy="5001525"/>
          </a:xfrm>
          <a:prstGeom prst="rect">
            <a:avLst/>
          </a:prstGeom>
        </p:spPr>
      </p:pic>
      <p:sp>
        <p:nvSpPr>
          <p:cNvPr id="6" name="object 3">
            <a:extLst>
              <a:ext uri="{FF2B5EF4-FFF2-40B4-BE49-F238E27FC236}">
                <a16:creationId xmlns:a16="http://schemas.microsoft.com/office/drawing/2014/main" xmlns="" id="{4DC73FA9-CFCC-4349-9EBF-D22E76F9EBCE}"/>
              </a:ext>
            </a:extLst>
          </p:cNvPr>
          <p:cNvSpPr/>
          <p:nvPr userDrawn="1"/>
        </p:nvSpPr>
        <p:spPr>
          <a:xfrm>
            <a:off x="497236" y="777912"/>
            <a:ext cx="6084007" cy="5001525"/>
          </a:xfrm>
          <a:prstGeom prst="rect">
            <a:avLst/>
          </a:prstGeom>
          <a:solidFill>
            <a:srgbClr val="0051B2">
              <a:alpha val="44000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FD3DD10-149B-3C4C-814A-672DF381517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9871" y="3493453"/>
            <a:ext cx="5611369" cy="2340163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191EFDB1-31C8-A24D-B7A0-047D82885C57}"/>
              </a:ext>
            </a:extLst>
          </p:cNvPr>
          <p:cNvCxnSpPr>
            <a:cxnSpLocks/>
          </p:cNvCxnSpPr>
          <p:nvPr userDrawn="1"/>
        </p:nvCxnSpPr>
        <p:spPr>
          <a:xfrm>
            <a:off x="832990" y="839824"/>
            <a:ext cx="0" cy="4993792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9C8250D7-700B-E84D-8FE4-305D47C9E91B}"/>
              </a:ext>
            </a:extLst>
          </p:cNvPr>
          <p:cNvCxnSpPr>
            <a:cxnSpLocks/>
          </p:cNvCxnSpPr>
          <p:nvPr userDrawn="1"/>
        </p:nvCxnSpPr>
        <p:spPr>
          <a:xfrm>
            <a:off x="4429192" y="777912"/>
            <a:ext cx="0" cy="270361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7E7D69D9-1F8F-FA49-A200-B39D17A9DE68}"/>
              </a:ext>
            </a:extLst>
          </p:cNvPr>
          <p:cNvCxnSpPr>
            <a:cxnSpLocks/>
          </p:cNvCxnSpPr>
          <p:nvPr userDrawn="1"/>
        </p:nvCxnSpPr>
        <p:spPr>
          <a:xfrm>
            <a:off x="2251618" y="2244553"/>
            <a:ext cx="0" cy="124890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C58F501F-69CE-BA47-A198-563B3F244258}"/>
              </a:ext>
            </a:extLst>
          </p:cNvPr>
          <p:cNvSpPr/>
          <p:nvPr userDrawn="1"/>
        </p:nvSpPr>
        <p:spPr>
          <a:xfrm>
            <a:off x="753018" y="4896194"/>
            <a:ext cx="170334" cy="173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xmlns="" id="{B797CEC3-3C0E-BF40-A6EC-9734EEE77799}"/>
              </a:ext>
            </a:extLst>
          </p:cNvPr>
          <p:cNvSpPr/>
          <p:nvPr userDrawn="1"/>
        </p:nvSpPr>
        <p:spPr>
          <a:xfrm>
            <a:off x="2162718" y="3422994"/>
            <a:ext cx="170334" cy="173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xmlns="" id="{84B4724E-B60A-954B-8A4E-FA9A7CE72886}"/>
              </a:ext>
            </a:extLst>
          </p:cNvPr>
          <p:cNvSpPr/>
          <p:nvPr userDrawn="1"/>
        </p:nvSpPr>
        <p:spPr>
          <a:xfrm>
            <a:off x="4347118" y="692494"/>
            <a:ext cx="170334" cy="173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Текст 25">
            <a:extLst>
              <a:ext uri="{FF2B5EF4-FFF2-40B4-BE49-F238E27FC236}">
                <a16:creationId xmlns:a16="http://schemas.microsoft.com/office/drawing/2014/main" xmlns="" id="{041657FF-1B3C-C242-ADB0-148F6CA9EF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91579" y="1801607"/>
            <a:ext cx="4272892" cy="3070225"/>
          </a:xfrm>
          <a:prstGeom prst="rect">
            <a:avLst/>
          </a:prstGeom>
        </p:spPr>
        <p:txBody>
          <a:bodyPr anchor="ctr" anchorCtr="0"/>
          <a:lstStyle>
            <a:lvl1pPr marL="0" indent="0">
              <a:lnSpc>
                <a:spcPts val="5200"/>
              </a:lnSpc>
              <a:buNone/>
              <a:defRPr sz="500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object 16">
            <a:extLst>
              <a:ext uri="{FF2B5EF4-FFF2-40B4-BE49-F238E27FC236}">
                <a16:creationId xmlns:a16="http://schemas.microsoft.com/office/drawing/2014/main" xmlns="" id="{60D482BB-06C7-7D43-A4B6-067B00C7448E}"/>
              </a:ext>
            </a:extLst>
          </p:cNvPr>
          <p:cNvSpPr/>
          <p:nvPr/>
        </p:nvSpPr>
        <p:spPr>
          <a:xfrm>
            <a:off x="7291579" y="5280337"/>
            <a:ext cx="494109" cy="499100"/>
          </a:xfrm>
          <a:custGeom>
            <a:avLst/>
            <a:gdLst/>
            <a:ahLst/>
            <a:cxnLst/>
            <a:rect l="l" t="t" r="r" b="b"/>
            <a:pathLst>
              <a:path w="440054" h="444500">
                <a:moveTo>
                  <a:pt x="0" y="0"/>
                </a:moveTo>
                <a:lnTo>
                  <a:pt x="439940" y="0"/>
                </a:lnTo>
                <a:lnTo>
                  <a:pt x="439940" y="444118"/>
                </a:lnTo>
                <a:lnTo>
                  <a:pt x="0" y="444118"/>
                </a:lnTo>
                <a:lnTo>
                  <a:pt x="0" y="0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7">
            <a:extLst>
              <a:ext uri="{FF2B5EF4-FFF2-40B4-BE49-F238E27FC236}">
                <a16:creationId xmlns:a16="http://schemas.microsoft.com/office/drawing/2014/main" xmlns="" id="{DDF917D5-710B-2741-B703-C610905EA05E}"/>
              </a:ext>
            </a:extLst>
          </p:cNvPr>
          <p:cNvSpPr/>
          <p:nvPr/>
        </p:nvSpPr>
        <p:spPr>
          <a:xfrm>
            <a:off x="7471301" y="5399291"/>
            <a:ext cx="153579" cy="2884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620817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тбивочный слайд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Изображение выглядит как внутренний, сталь, сидит, большой&#10;&#10;Автоматически созданное описание">
            <a:extLst>
              <a:ext uri="{FF2B5EF4-FFF2-40B4-BE49-F238E27FC236}">
                <a16:creationId xmlns:a16="http://schemas.microsoft.com/office/drawing/2014/main" xmlns="" id="{59921AD6-BEED-C345-94DF-5CEF17415C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" r="-65" b="17728"/>
          <a:stretch/>
        </p:blipFill>
        <p:spPr>
          <a:xfrm>
            <a:off x="1" y="9644"/>
            <a:ext cx="12191999" cy="6863589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D43F7883-713A-5147-9DF0-FE09901D61FC}"/>
              </a:ext>
            </a:extLst>
          </p:cNvPr>
          <p:cNvSpPr/>
          <p:nvPr userDrawn="1"/>
        </p:nvSpPr>
        <p:spPr>
          <a:xfrm>
            <a:off x="0" y="-1"/>
            <a:ext cx="12192000" cy="6882878"/>
          </a:xfrm>
          <a:prstGeom prst="rect">
            <a:avLst/>
          </a:prstGeom>
          <a:solidFill>
            <a:srgbClr val="0051B2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25400"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17" name="Полилиния 16">
            <a:extLst>
              <a:ext uri="{FF2B5EF4-FFF2-40B4-BE49-F238E27FC236}">
                <a16:creationId xmlns:a16="http://schemas.microsoft.com/office/drawing/2014/main" xmlns="" id="{27816AD4-2F7A-1A4B-81F5-AB004BF47F0F}"/>
              </a:ext>
            </a:extLst>
          </p:cNvPr>
          <p:cNvSpPr/>
          <p:nvPr userDrawn="1"/>
        </p:nvSpPr>
        <p:spPr>
          <a:xfrm>
            <a:off x="159532" y="1777703"/>
            <a:ext cx="3573395" cy="2497487"/>
          </a:xfrm>
          <a:custGeom>
            <a:avLst/>
            <a:gdLst>
              <a:gd name="connsiteX0" fmla="*/ 0 w 1149350"/>
              <a:gd name="connsiteY0" fmla="*/ 0 h 1035050"/>
              <a:gd name="connsiteX1" fmla="*/ 1041400 w 1149350"/>
              <a:gd name="connsiteY1" fmla="*/ 977900 h 1035050"/>
              <a:gd name="connsiteX2" fmla="*/ 1149350 w 1149350"/>
              <a:gd name="connsiteY2" fmla="*/ 1035050 h 1035050"/>
              <a:gd name="connsiteX0" fmla="*/ 0 w 1149350"/>
              <a:gd name="connsiteY0" fmla="*/ 0 h 1035050"/>
              <a:gd name="connsiteX1" fmla="*/ 1041400 w 1149350"/>
              <a:gd name="connsiteY1" fmla="*/ 977900 h 1035050"/>
              <a:gd name="connsiteX2" fmla="*/ 1149350 w 1149350"/>
              <a:gd name="connsiteY2" fmla="*/ 1035050 h 1035050"/>
              <a:gd name="connsiteX0" fmla="*/ 0 w 1149350"/>
              <a:gd name="connsiteY0" fmla="*/ 0 h 1035050"/>
              <a:gd name="connsiteX1" fmla="*/ 1041400 w 1149350"/>
              <a:gd name="connsiteY1" fmla="*/ 977900 h 1035050"/>
              <a:gd name="connsiteX2" fmla="*/ 1149350 w 1149350"/>
              <a:gd name="connsiteY2" fmla="*/ 1035050 h 1035050"/>
              <a:gd name="connsiteX0" fmla="*/ 0 w 1166570"/>
              <a:gd name="connsiteY0" fmla="*/ 0 h 1059877"/>
              <a:gd name="connsiteX1" fmla="*/ 1041400 w 1166570"/>
              <a:gd name="connsiteY1" fmla="*/ 977900 h 1059877"/>
              <a:gd name="connsiteX2" fmla="*/ 1147797 w 1166570"/>
              <a:gd name="connsiteY2" fmla="*/ 1004469 h 1059877"/>
              <a:gd name="connsiteX0" fmla="*/ 0 w 1210622"/>
              <a:gd name="connsiteY0" fmla="*/ 0 h 1014511"/>
              <a:gd name="connsiteX1" fmla="*/ 1041400 w 1210622"/>
              <a:gd name="connsiteY1" fmla="*/ 977900 h 1014511"/>
              <a:gd name="connsiteX2" fmla="*/ 1208391 w 1210622"/>
              <a:gd name="connsiteY2" fmla="*/ 822778 h 1014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0622" h="1014511">
                <a:moveTo>
                  <a:pt x="0" y="0"/>
                </a:moveTo>
                <a:cubicBezTo>
                  <a:pt x="334509" y="425357"/>
                  <a:pt x="840002" y="840770"/>
                  <a:pt x="1041400" y="977900"/>
                </a:cubicBezTo>
                <a:cubicBezTo>
                  <a:pt x="1242799" y="1115030"/>
                  <a:pt x="1208391" y="822778"/>
                  <a:pt x="1208391" y="822778"/>
                </a:cubicBezTo>
              </a:path>
            </a:pathLst>
          </a:custGeom>
          <a:noFill/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5400"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39383B72-B490-E848-B1D5-D41FF1EA31E0}"/>
              </a:ext>
            </a:extLst>
          </p:cNvPr>
          <p:cNvSpPr/>
          <p:nvPr userDrawn="1"/>
        </p:nvSpPr>
        <p:spPr>
          <a:xfrm>
            <a:off x="2596056" y="4146622"/>
            <a:ext cx="6096000" cy="702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indent="158115" algn="ctr">
              <a:lnSpc>
                <a:spcPct val="114799"/>
              </a:lnSpc>
              <a:spcBef>
                <a:spcPts val="100"/>
              </a:spcBef>
            </a:pPr>
            <a:r>
              <a:rPr lang="ru-RU" dirty="0">
                <a:solidFill>
                  <a:srgbClr val="FFFFFF"/>
                </a:solidFill>
                <a:latin typeface="Arial"/>
                <a:cs typeface="Arial"/>
              </a:rPr>
              <a:t>ОБЩЕСИ</a:t>
            </a:r>
            <a:r>
              <a:rPr lang="ru-RU" spc="-45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lang="ru-RU" dirty="0">
                <a:solidFill>
                  <a:srgbClr val="FFFFFF"/>
                </a:solidFill>
                <a:latin typeface="Arial"/>
                <a:cs typeface="Arial"/>
              </a:rPr>
              <a:t>ТЕМНЫЕ</a:t>
            </a:r>
            <a:br>
              <a:rPr lang="ru-RU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ru-RU" spc="-10" dirty="0">
                <a:solidFill>
                  <a:srgbClr val="FFFFFF"/>
                </a:solidFill>
                <a:latin typeface="Arial"/>
                <a:cs typeface="Arial"/>
              </a:rPr>
              <a:t>ВЫВОДЫ</a:t>
            </a:r>
            <a:endParaRPr lang="ru-RU" dirty="0">
              <a:latin typeface="Arial"/>
              <a:cs typeface="Arial"/>
            </a:endParaRP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xmlns="" id="{8FF6D7FD-8288-3843-B63E-027C7449309A}"/>
              </a:ext>
            </a:extLst>
          </p:cNvPr>
          <p:cNvCxnSpPr>
            <a:cxnSpLocks/>
          </p:cNvCxnSpPr>
          <p:nvPr userDrawn="1"/>
        </p:nvCxnSpPr>
        <p:spPr>
          <a:xfrm>
            <a:off x="2625880" y="388471"/>
            <a:ext cx="914100" cy="181348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ject 3">
            <a:extLst>
              <a:ext uri="{FF2B5EF4-FFF2-40B4-BE49-F238E27FC236}">
                <a16:creationId xmlns:a16="http://schemas.microsoft.com/office/drawing/2014/main" xmlns="" id="{08AFF63D-7402-AE48-BC81-B45339A276A5}"/>
              </a:ext>
            </a:extLst>
          </p:cNvPr>
          <p:cNvSpPr/>
          <p:nvPr userDrawn="1"/>
        </p:nvSpPr>
        <p:spPr>
          <a:xfrm>
            <a:off x="3459152" y="9022"/>
            <a:ext cx="5273696" cy="68738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7" name="object 7">
            <a:extLst>
              <a:ext uri="{FF2B5EF4-FFF2-40B4-BE49-F238E27FC236}">
                <a16:creationId xmlns:a16="http://schemas.microsoft.com/office/drawing/2014/main" xmlns="" id="{C083EA45-9922-BB44-BCEE-4B899446618B}"/>
              </a:ext>
            </a:extLst>
          </p:cNvPr>
          <p:cNvSpPr/>
          <p:nvPr userDrawn="1"/>
        </p:nvSpPr>
        <p:spPr>
          <a:xfrm>
            <a:off x="3459151" y="5855917"/>
            <a:ext cx="5273698" cy="1035983"/>
          </a:xfrm>
          <a:custGeom>
            <a:avLst/>
            <a:gdLst/>
            <a:ahLst/>
            <a:cxnLst/>
            <a:rect l="l" t="t" r="r" b="b"/>
            <a:pathLst>
              <a:path w="4334509" h="798829">
                <a:moveTo>
                  <a:pt x="4334027" y="798207"/>
                </a:moveTo>
                <a:lnTo>
                  <a:pt x="0" y="798207"/>
                </a:lnTo>
                <a:lnTo>
                  <a:pt x="0" y="0"/>
                </a:lnTo>
                <a:lnTo>
                  <a:pt x="4334027" y="0"/>
                </a:lnTo>
                <a:lnTo>
                  <a:pt x="4334027" y="798207"/>
                </a:lnTo>
                <a:close/>
              </a:path>
            </a:pathLst>
          </a:custGeom>
          <a:solidFill>
            <a:srgbClr val="000000">
              <a:alpha val="119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xmlns="" id="{1E08F11E-8EEB-1D44-AD0C-51B95556E29A}"/>
              </a:ext>
            </a:extLst>
          </p:cNvPr>
          <p:cNvCxnSpPr>
            <a:cxnSpLocks/>
          </p:cNvCxnSpPr>
          <p:nvPr userDrawn="1"/>
        </p:nvCxnSpPr>
        <p:spPr>
          <a:xfrm>
            <a:off x="3498847" y="5855917"/>
            <a:ext cx="8640478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Овал 37">
            <a:extLst>
              <a:ext uri="{FF2B5EF4-FFF2-40B4-BE49-F238E27FC236}">
                <a16:creationId xmlns:a16="http://schemas.microsoft.com/office/drawing/2014/main" xmlns="" id="{B26E0C0E-E435-EF4C-B6F6-E5A05B9C2D21}"/>
              </a:ext>
            </a:extLst>
          </p:cNvPr>
          <p:cNvSpPr/>
          <p:nvPr userDrawn="1"/>
        </p:nvSpPr>
        <p:spPr>
          <a:xfrm>
            <a:off x="3344736" y="5745268"/>
            <a:ext cx="224091" cy="2163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xmlns="" id="{7352D735-099C-744C-96AC-5B86CFEC2848}"/>
              </a:ext>
            </a:extLst>
          </p:cNvPr>
          <p:cNvCxnSpPr>
            <a:cxnSpLocks/>
          </p:cNvCxnSpPr>
          <p:nvPr userDrawn="1"/>
        </p:nvCxnSpPr>
        <p:spPr>
          <a:xfrm>
            <a:off x="3459152" y="9022"/>
            <a:ext cx="0" cy="684897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05629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главление без нумерац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24">
            <a:extLst>
              <a:ext uri="{FF2B5EF4-FFF2-40B4-BE49-F238E27FC236}">
                <a16:creationId xmlns:a16="http://schemas.microsoft.com/office/drawing/2014/main" xmlns="" id="{2A1C713C-8FE8-6D4A-9875-A226598F0C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4593" y="1742156"/>
            <a:ext cx="4510332" cy="3373689"/>
          </a:xfrm>
          <a:prstGeom prst="rect">
            <a:avLst/>
          </a:prstGeom>
        </p:spPr>
        <p:txBody>
          <a:bodyPr lIns="0" tIns="0" anchor="ctr" anchorCtr="0"/>
          <a:lstStyle>
            <a:lvl1pPr marL="12700" marR="5080" indent="0" algn="l" defTabSz="914400" rtl="0" eaLnBrk="1" latinLnBrk="0" hangingPunct="1">
              <a:spcBef>
                <a:spcPts val="905"/>
              </a:spcBef>
              <a:buNone/>
              <a:defRPr lang="ru-RU" sz="4800" kern="1200" spc="-25" dirty="0">
                <a:solidFill>
                  <a:srgbClr val="999999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endParaRPr lang="ru-RU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xmlns="" id="{57BA722A-E58D-664F-9B1F-48BC983F82E0}"/>
              </a:ext>
            </a:extLst>
          </p:cNvPr>
          <p:cNvSpPr/>
          <p:nvPr userDrawn="1"/>
        </p:nvSpPr>
        <p:spPr>
          <a:xfrm>
            <a:off x="0" y="1742156"/>
            <a:ext cx="405130" cy="3373689"/>
          </a:xfrm>
          <a:custGeom>
            <a:avLst/>
            <a:gdLst/>
            <a:ahLst/>
            <a:cxnLst/>
            <a:rect l="l" t="t" r="r" b="b"/>
            <a:pathLst>
              <a:path w="405130" h="2159635">
                <a:moveTo>
                  <a:pt x="404825" y="2159050"/>
                </a:moveTo>
                <a:lnTo>
                  <a:pt x="0" y="2159050"/>
                </a:lnTo>
                <a:lnTo>
                  <a:pt x="0" y="0"/>
                </a:lnTo>
                <a:lnTo>
                  <a:pt x="404825" y="0"/>
                </a:lnTo>
                <a:lnTo>
                  <a:pt x="404825" y="2159050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xmlns="" id="{3AB69561-8020-AB4B-A6D9-CC282A28B422}"/>
              </a:ext>
            </a:extLst>
          </p:cNvPr>
          <p:cNvSpPr/>
          <p:nvPr userDrawn="1"/>
        </p:nvSpPr>
        <p:spPr>
          <a:xfrm>
            <a:off x="6235700" y="-1"/>
            <a:ext cx="1094663" cy="6858000"/>
          </a:xfrm>
          <a:prstGeom prst="rect">
            <a:avLst/>
          </a:prstGeom>
          <a:gradFill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6">
            <a:extLst>
              <a:ext uri="{FF2B5EF4-FFF2-40B4-BE49-F238E27FC236}">
                <a16:creationId xmlns:a16="http://schemas.microsoft.com/office/drawing/2014/main" xmlns="" id="{00D0B8EF-F7C1-F24A-B60A-5A84B8C63C08}"/>
              </a:ext>
            </a:extLst>
          </p:cNvPr>
          <p:cNvSpPr/>
          <p:nvPr/>
        </p:nvSpPr>
        <p:spPr>
          <a:xfrm>
            <a:off x="5462192" y="4900159"/>
            <a:ext cx="494109" cy="499100"/>
          </a:xfrm>
          <a:custGeom>
            <a:avLst/>
            <a:gdLst/>
            <a:ahLst/>
            <a:cxnLst/>
            <a:rect l="l" t="t" r="r" b="b"/>
            <a:pathLst>
              <a:path w="440054" h="444500">
                <a:moveTo>
                  <a:pt x="0" y="0"/>
                </a:moveTo>
                <a:lnTo>
                  <a:pt x="439940" y="0"/>
                </a:lnTo>
                <a:lnTo>
                  <a:pt x="439940" y="444118"/>
                </a:lnTo>
                <a:lnTo>
                  <a:pt x="0" y="444118"/>
                </a:lnTo>
                <a:lnTo>
                  <a:pt x="0" y="0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7">
            <a:extLst>
              <a:ext uri="{FF2B5EF4-FFF2-40B4-BE49-F238E27FC236}">
                <a16:creationId xmlns:a16="http://schemas.microsoft.com/office/drawing/2014/main" xmlns="" id="{98ED11CC-7038-B341-89A6-A00AF6E52873}"/>
              </a:ext>
            </a:extLst>
          </p:cNvPr>
          <p:cNvSpPr/>
          <p:nvPr/>
        </p:nvSpPr>
        <p:spPr>
          <a:xfrm>
            <a:off x="5641914" y="5019113"/>
            <a:ext cx="153579" cy="288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41112651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9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 userDrawn="1"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xmlns="" id="{6BCF7F52-C500-194A-8FDB-1C45B1890E62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Текст 17">
            <a:extLst>
              <a:ext uri="{FF2B5EF4-FFF2-40B4-BE49-F238E27FC236}">
                <a16:creationId xmlns:a16="http://schemas.microsoft.com/office/drawing/2014/main" xmlns="" id="{505DA8AD-1619-444D-90B9-AB4F90627F8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7" name="object 2">
            <a:extLst>
              <a:ext uri="{FF2B5EF4-FFF2-40B4-BE49-F238E27FC236}">
                <a16:creationId xmlns:a16="http://schemas.microsoft.com/office/drawing/2014/main" xmlns="" id="{C6912CD2-630D-9145-8B0C-4EAAD953FCA4}"/>
              </a:ext>
            </a:extLst>
          </p:cNvPr>
          <p:cNvSpPr/>
          <p:nvPr/>
        </p:nvSpPr>
        <p:spPr>
          <a:xfrm>
            <a:off x="1362896" y="1701621"/>
            <a:ext cx="3079261" cy="4427330"/>
          </a:xfrm>
          <a:prstGeom prst="rect">
            <a:avLst/>
          </a:prstGeom>
          <a:gradFill flip="none" rotWithShape="1"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2700000" scaled="1"/>
            <a:tileRect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6">
            <a:extLst>
              <a:ext uri="{FF2B5EF4-FFF2-40B4-BE49-F238E27FC236}">
                <a16:creationId xmlns:a16="http://schemas.microsoft.com/office/drawing/2014/main" xmlns="" id="{15DB779B-12D8-0C4A-8B31-D54A79C87DA9}"/>
              </a:ext>
            </a:extLst>
          </p:cNvPr>
          <p:cNvSpPr/>
          <p:nvPr/>
        </p:nvSpPr>
        <p:spPr>
          <a:xfrm>
            <a:off x="1272564" y="2109456"/>
            <a:ext cx="3259924" cy="821454"/>
          </a:xfrm>
          <a:custGeom>
            <a:avLst/>
            <a:gdLst/>
            <a:ahLst/>
            <a:cxnLst/>
            <a:rect l="l" t="t" r="r" b="b"/>
            <a:pathLst>
              <a:path w="2713990" h="654050">
                <a:moveTo>
                  <a:pt x="2713901" y="653783"/>
                </a:moveTo>
                <a:lnTo>
                  <a:pt x="0" y="653783"/>
                </a:lnTo>
                <a:lnTo>
                  <a:pt x="0" y="0"/>
                </a:lnTo>
                <a:lnTo>
                  <a:pt x="2713901" y="0"/>
                </a:lnTo>
                <a:lnTo>
                  <a:pt x="2713901" y="653783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">
            <a:extLst>
              <a:ext uri="{FF2B5EF4-FFF2-40B4-BE49-F238E27FC236}">
                <a16:creationId xmlns:a16="http://schemas.microsoft.com/office/drawing/2014/main" xmlns="" id="{1630BC1B-B261-2F4A-A4A4-9E4033137F42}"/>
              </a:ext>
            </a:extLst>
          </p:cNvPr>
          <p:cNvSpPr/>
          <p:nvPr/>
        </p:nvSpPr>
        <p:spPr>
          <a:xfrm>
            <a:off x="4731129" y="1701621"/>
            <a:ext cx="3079261" cy="4427330"/>
          </a:xfrm>
          <a:prstGeom prst="rect">
            <a:avLst/>
          </a:prstGeom>
          <a:gradFill flip="none" rotWithShape="1"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2700000" scaled="1"/>
            <a:tileRect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16">
            <a:extLst>
              <a:ext uri="{FF2B5EF4-FFF2-40B4-BE49-F238E27FC236}">
                <a16:creationId xmlns:a16="http://schemas.microsoft.com/office/drawing/2014/main" xmlns="" id="{FC5FEC04-B725-D14D-96DE-9103E05EC84B}"/>
              </a:ext>
            </a:extLst>
          </p:cNvPr>
          <p:cNvSpPr/>
          <p:nvPr/>
        </p:nvSpPr>
        <p:spPr>
          <a:xfrm>
            <a:off x="4640797" y="2109456"/>
            <a:ext cx="3259924" cy="821454"/>
          </a:xfrm>
          <a:custGeom>
            <a:avLst/>
            <a:gdLst/>
            <a:ahLst/>
            <a:cxnLst/>
            <a:rect l="l" t="t" r="r" b="b"/>
            <a:pathLst>
              <a:path w="2713990" h="654050">
                <a:moveTo>
                  <a:pt x="2713901" y="653783"/>
                </a:moveTo>
                <a:lnTo>
                  <a:pt x="0" y="653783"/>
                </a:lnTo>
                <a:lnTo>
                  <a:pt x="0" y="0"/>
                </a:lnTo>
                <a:lnTo>
                  <a:pt x="2713901" y="0"/>
                </a:lnTo>
                <a:lnTo>
                  <a:pt x="2713901" y="653783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">
            <a:extLst>
              <a:ext uri="{FF2B5EF4-FFF2-40B4-BE49-F238E27FC236}">
                <a16:creationId xmlns:a16="http://schemas.microsoft.com/office/drawing/2014/main" xmlns="" id="{C7F82BF4-97FF-FC48-95FF-6731C19E8700}"/>
              </a:ext>
            </a:extLst>
          </p:cNvPr>
          <p:cNvSpPr/>
          <p:nvPr/>
        </p:nvSpPr>
        <p:spPr>
          <a:xfrm>
            <a:off x="8099363" y="1701621"/>
            <a:ext cx="3079261" cy="4427330"/>
          </a:xfrm>
          <a:prstGeom prst="rect">
            <a:avLst/>
          </a:prstGeom>
          <a:gradFill flip="none" rotWithShape="1"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2700000" scaled="1"/>
            <a:tileRect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16">
            <a:extLst>
              <a:ext uri="{FF2B5EF4-FFF2-40B4-BE49-F238E27FC236}">
                <a16:creationId xmlns:a16="http://schemas.microsoft.com/office/drawing/2014/main" xmlns="" id="{4332BE53-4724-1243-B3E3-91DD9C15C72D}"/>
              </a:ext>
            </a:extLst>
          </p:cNvPr>
          <p:cNvSpPr/>
          <p:nvPr/>
        </p:nvSpPr>
        <p:spPr>
          <a:xfrm>
            <a:off x="8009031" y="2109456"/>
            <a:ext cx="3259924" cy="821454"/>
          </a:xfrm>
          <a:custGeom>
            <a:avLst/>
            <a:gdLst/>
            <a:ahLst/>
            <a:cxnLst/>
            <a:rect l="l" t="t" r="r" b="b"/>
            <a:pathLst>
              <a:path w="2713990" h="654050">
                <a:moveTo>
                  <a:pt x="2713901" y="653783"/>
                </a:moveTo>
                <a:lnTo>
                  <a:pt x="0" y="653783"/>
                </a:lnTo>
                <a:lnTo>
                  <a:pt x="0" y="0"/>
                </a:lnTo>
                <a:lnTo>
                  <a:pt x="2713901" y="0"/>
                </a:lnTo>
                <a:lnTo>
                  <a:pt x="2713901" y="653783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1600200" y="3031457"/>
            <a:ext cx="2557682" cy="28930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3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4991100" y="3031457"/>
            <a:ext cx="2557682" cy="28930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4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8343900" y="3031457"/>
            <a:ext cx="2557682" cy="28930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5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5"/>
          </p:nvPr>
        </p:nvSpPr>
        <p:spPr>
          <a:xfrm>
            <a:off x="1426437" y="2231357"/>
            <a:ext cx="2960421" cy="54994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6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4782967" y="2231357"/>
            <a:ext cx="2960421" cy="54994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7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8166038" y="2231357"/>
            <a:ext cx="2960421" cy="54994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811955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в одну колонк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xmlns="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Текст 17">
            <a:extLst>
              <a:ext uri="{FF2B5EF4-FFF2-40B4-BE49-F238E27FC236}">
                <a16:creationId xmlns:a16="http://schemas.microsoft.com/office/drawing/2014/main" xmlns="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8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1000124" y="1687112"/>
            <a:ext cx="8310783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6459559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xmlns="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Текст 17">
            <a:extLst>
              <a:ext uri="{FF2B5EF4-FFF2-40B4-BE49-F238E27FC236}">
                <a16:creationId xmlns:a16="http://schemas.microsoft.com/office/drawing/2014/main" xmlns="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8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1000124" y="1687112"/>
            <a:ext cx="5181601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9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6438901" y="1687112"/>
            <a:ext cx="5258990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5829523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34C9F204-1BDB-7848-90C8-213C0F4EB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6459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6" r:id="rId3"/>
    <p:sldLayoutId id="2147483657" r:id="rId4"/>
    <p:sldLayoutId id="2147483660" r:id="rId5"/>
    <p:sldLayoutId id="2147483661" r:id="rId6"/>
    <p:sldLayoutId id="2147483665" r:id="rId7"/>
    <p:sldLayoutId id="2147483667" r:id="rId8"/>
    <p:sldLayoutId id="2147483662" r:id="rId9"/>
    <p:sldLayoutId id="2147483649" r:id="rId10"/>
    <p:sldLayoutId id="2147483656" r:id="rId11"/>
    <p:sldLayoutId id="2147483653" r:id="rId12"/>
    <p:sldLayoutId id="2147483654" r:id="rId13"/>
    <p:sldLayoutId id="2147483655" r:id="rId14"/>
    <p:sldLayoutId id="2147483668" r:id="rId15"/>
    <p:sldLayoutId id="2147483669" r:id="rId16"/>
    <p:sldLayoutId id="2147483650" r:id="rId17"/>
    <p:sldLayoutId id="2147483651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3286E74-61A2-4F41-80F2-B0128466BF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18526" y="3572887"/>
            <a:ext cx="7678893" cy="156966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sz="3200" spc="-50" smtClean="0"/>
              <a:t>Памятка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sz="3200" spc="-50" smtClean="0"/>
              <a:t>по заполнению форм статистического учета</a:t>
            </a:r>
            <a:endParaRPr lang="ru-RU" sz="3200" spc="-5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87F880A-BB26-504E-B030-60B2AB4C03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8025" y="5681781"/>
            <a:ext cx="5909394" cy="805862"/>
          </a:xfrm>
        </p:spPr>
        <p:txBody>
          <a:bodyPr/>
          <a:lstStyle/>
          <a:p>
            <a:r>
              <a:rPr sz="2400" b="1">
                <a:solidFill>
                  <a:srgbClr val="E1002B"/>
                </a:solidFill>
              </a:rPr>
              <a:t>№№ 1-ПРИБ, 1-ПРИБ_ИнГр,</a:t>
            </a:r>
          </a:p>
          <a:p>
            <a:r>
              <a:rPr sz="2400" b="1">
                <a:solidFill>
                  <a:srgbClr val="E1002B"/>
                </a:solidFill>
              </a:rPr>
              <a:t>         1-ВЫБ,   1-ВЫБ_ИнГр</a:t>
            </a:r>
            <a:endParaRPr sz="2400" b="1" dirty="0">
              <a:solidFill>
                <a:srgbClr val="E1002B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813" y="161365"/>
            <a:ext cx="995082" cy="100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26460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0"/>
          </p:nvPr>
        </p:nvSpPr>
        <p:spPr>
          <a:xfrm>
            <a:off x="762000" y="952500"/>
            <a:ext cx="9791700" cy="733722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1600" b="1" i="1" dirty="0" smtClean="0">
                <a:latin typeface="Calibri" pitchFamily="34" charset="0"/>
              </a:rPr>
              <a:t>Указания по заполнению формы № 1-ПРИБ</a:t>
            </a:r>
            <a:endParaRPr lang="ru-RU" sz="1600" dirty="0" smtClean="0">
              <a:latin typeface="Calibri" pitchFamily="34" charset="0"/>
            </a:endParaRPr>
          </a:p>
          <a:p>
            <a:pPr algn="ctr">
              <a:spcBef>
                <a:spcPts val="0"/>
              </a:spcBef>
            </a:pPr>
            <a:r>
              <a:rPr lang="ru-RU" sz="1600" b="1" i="1" dirty="0" smtClean="0">
                <a:latin typeface="Calibri" pitchFamily="34" charset="0"/>
              </a:rPr>
              <a:t>(по формам №№ 1-ВЫБ, 1-ПРИБ_ИнГр, 1-Выб_ИнГр – методика заполнения аналогична)</a:t>
            </a:r>
            <a:endParaRPr lang="ru-RU" sz="1600" dirty="0" smtClean="0">
              <a:latin typeface="Calibri" pitchFamily="34" charset="0"/>
            </a:endParaRP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26" name="Текст 25"/>
          <p:cNvSpPr>
            <a:spLocks noGrp="1"/>
          </p:cNvSpPr>
          <p:nvPr>
            <p:ph type="body" sz="quarter" idx="12"/>
          </p:nvPr>
        </p:nvSpPr>
        <p:spPr>
          <a:xfrm>
            <a:off x="1000124" y="1697036"/>
            <a:ext cx="3362326" cy="4132356"/>
          </a:xfrm>
        </p:spPr>
        <p:txBody>
          <a:bodyPr/>
          <a:lstStyle/>
          <a:p>
            <a:r>
              <a:rPr sz="1600" b="1" smtClean="0">
                <a:latin typeface="Calibri" pitchFamily="34" charset="0"/>
              </a:rPr>
              <a:t>МЕСТО РОЖДЕНИЯ:</a:t>
            </a:r>
          </a:p>
          <a:p>
            <a:r>
              <a:rPr smtClean="0">
                <a:latin typeface="Calibri" pitchFamily="34" charset="0"/>
              </a:rPr>
              <a:t>Если в строке 5.1 стоит Россия или РСФСР </a:t>
            </a:r>
            <a:r>
              <a:rPr u="sng" smtClean="0">
                <a:latin typeface="Calibri" pitchFamily="34" charset="0"/>
              </a:rPr>
              <a:t>обязательно</a:t>
            </a:r>
            <a:r>
              <a:rPr smtClean="0">
                <a:latin typeface="Calibri" pitchFamily="34" charset="0"/>
              </a:rPr>
              <a:t> должна быть заполнена строка 5.2 – субъект РСФСР или России (наименование республики (автономной республики), края, области, города федерального значения, автономной области, автономного округа)</a:t>
            </a:r>
          </a:p>
          <a:p>
            <a:pPr marL="360000">
              <a:spcBef>
                <a:spcPts val="600"/>
              </a:spcBef>
            </a:pPr>
            <a:r>
              <a:rPr i="1" smtClean="0">
                <a:latin typeface="Calibri" pitchFamily="34" charset="0"/>
              </a:rPr>
              <a:t>Например:</a:t>
            </a:r>
          </a:p>
          <a:p>
            <a:pPr marL="360000">
              <a:spcBef>
                <a:spcPts val="0"/>
              </a:spcBef>
            </a:pPr>
            <a:r>
              <a:rPr i="1" smtClean="0">
                <a:latin typeface="Calibri" pitchFamily="34" charset="0"/>
              </a:rPr>
              <a:t>Россия (п. 5.1)</a:t>
            </a:r>
          </a:p>
          <a:p>
            <a:pPr marL="360000">
              <a:spcBef>
                <a:spcPts val="0"/>
              </a:spcBef>
            </a:pPr>
            <a:r>
              <a:rPr i="1" smtClean="0">
                <a:latin typeface="Calibri" pitchFamily="34" charset="0"/>
              </a:rPr>
              <a:t>Ульяновская область (п. 5.2)</a:t>
            </a:r>
          </a:p>
          <a:p>
            <a:pPr marL="360000">
              <a:spcBef>
                <a:spcPts val="0"/>
              </a:spcBef>
            </a:pPr>
            <a:r>
              <a:rPr i="1" smtClean="0">
                <a:latin typeface="Calibri" pitchFamily="34" charset="0"/>
              </a:rPr>
              <a:t> </a:t>
            </a:r>
          </a:p>
          <a:p>
            <a:r>
              <a:rPr smtClean="0">
                <a:latin typeface="Calibri" pitchFamily="34" charset="0"/>
              </a:rPr>
              <a:t>Если государство рождения - не Россия, то в строке 5.2 в графе 1 проставляется прочерк (-).</a:t>
            </a:r>
          </a:p>
          <a:p>
            <a:endParaRPr lang="ru-RU" dirty="0"/>
          </a:p>
        </p:txBody>
      </p:sp>
      <p:sp>
        <p:nvSpPr>
          <p:cNvPr id="27" name="Текст 26"/>
          <p:cNvSpPr>
            <a:spLocks noGrp="1"/>
          </p:cNvSpPr>
          <p:nvPr>
            <p:ph type="body" sz="quarter" idx="13"/>
          </p:nvPr>
        </p:nvSpPr>
        <p:spPr>
          <a:xfrm>
            <a:off x="8335564" y="1697036"/>
            <a:ext cx="3362326" cy="4132356"/>
          </a:xfrm>
        </p:spPr>
        <p:txBody>
          <a:bodyPr/>
          <a:lstStyle/>
          <a:p>
            <a:r>
              <a:rPr sz="1600" b="1" smtClean="0">
                <a:latin typeface="Calibri" pitchFamily="34" charset="0"/>
              </a:rPr>
              <a:t>ГРАЖДАНСТВО:</a:t>
            </a:r>
            <a:endParaRPr sz="1600" b="1" smtClean="0">
              <a:latin typeface="Calibri" pitchFamily="34" charset="0"/>
            </a:endParaRPr>
          </a:p>
          <a:p>
            <a:r>
              <a:rPr smtClean="0">
                <a:latin typeface="Calibri" pitchFamily="34" charset="0"/>
              </a:rPr>
              <a:t>Страна предыдущего гражданства (строка 8) указывается в том случае, если гражданин регистрируется по месту жительства в связи с приобретением гражданства Российской Федерации. В графе 1 указывается наименование государства предыдущего гражданства. Если гражданин не менял гражданство, в графе 1 проставляется прочерк (-).</a:t>
            </a:r>
          </a:p>
          <a:p>
            <a:r>
              <a:rPr smtClean="0"/>
              <a:t> </a:t>
            </a:r>
          </a:p>
          <a:p>
            <a:endParaRPr lang="ru-RU" dirty="0"/>
          </a:p>
        </p:txBody>
      </p:sp>
      <p:sp>
        <p:nvSpPr>
          <p:cNvPr id="29" name="Текст 28"/>
          <p:cNvSpPr>
            <a:spLocks noGrp="1"/>
          </p:cNvSpPr>
          <p:nvPr>
            <p:ph type="body" sz="quarter" idx="14"/>
          </p:nvPr>
        </p:nvSpPr>
        <p:spPr>
          <a:xfrm>
            <a:off x="4668439" y="1686222"/>
            <a:ext cx="3362326" cy="4132356"/>
          </a:xfrm>
        </p:spPr>
        <p:txBody>
          <a:bodyPr/>
          <a:lstStyle/>
          <a:p>
            <a:r>
              <a:rPr sz="1600" b="1" smtClean="0">
                <a:latin typeface="Calibri" pitchFamily="34" charset="0"/>
              </a:rPr>
              <a:t>АДРЕС НОВОГО/ПРЕЖНЕГО МЕСТА ЖИТЕЛЬСТВА:</a:t>
            </a:r>
            <a:endParaRPr sz="1600" smtClean="0">
              <a:latin typeface="Calibri" pitchFamily="34" charset="0"/>
            </a:endParaRPr>
          </a:p>
          <a:p>
            <a:r>
              <a:rPr smtClean="0">
                <a:latin typeface="Calibri" pitchFamily="34" charset="0"/>
              </a:rPr>
              <a:t>Если Россия – то должен быть указан субъект, район (город), населенный пункт!</a:t>
            </a:r>
          </a:p>
          <a:p>
            <a:pPr marL="360000">
              <a:spcBef>
                <a:spcPts val="600"/>
              </a:spcBef>
            </a:pPr>
            <a:r>
              <a:rPr i="1" smtClean="0">
                <a:latin typeface="Calibri" pitchFamily="34" charset="0"/>
              </a:rPr>
              <a:t>Например:</a:t>
            </a:r>
          </a:p>
          <a:p>
            <a:pPr marL="360000">
              <a:spcBef>
                <a:spcPts val="0"/>
              </a:spcBef>
            </a:pPr>
            <a:r>
              <a:rPr i="1" smtClean="0">
                <a:latin typeface="Calibri" pitchFamily="34" charset="0"/>
              </a:rPr>
              <a:t>Удмуртская Республика (п.9.1. или п.11.1);</a:t>
            </a:r>
          </a:p>
          <a:p>
            <a:pPr marL="360000">
              <a:spcBef>
                <a:spcPts val="0"/>
              </a:spcBef>
            </a:pPr>
            <a:r>
              <a:rPr i="1" smtClean="0">
                <a:latin typeface="Calibri" pitchFamily="34" charset="0"/>
              </a:rPr>
              <a:t>Увинский район (п.9.2. или п.11.2);</a:t>
            </a:r>
          </a:p>
          <a:p>
            <a:pPr marL="360000">
              <a:spcBef>
                <a:spcPts val="0"/>
              </a:spcBef>
            </a:pPr>
            <a:r>
              <a:rPr i="1" smtClean="0">
                <a:latin typeface="Calibri" pitchFamily="34" charset="0"/>
              </a:rPr>
              <a:t>Поселок Ува (п.9.4. или п.11.4)</a:t>
            </a:r>
          </a:p>
          <a:p>
            <a:r>
              <a:rPr smtClean="0">
                <a:latin typeface="Calibri" pitchFamily="34" charset="0"/>
              </a:rPr>
              <a:t> </a:t>
            </a:r>
          </a:p>
          <a:p>
            <a:r>
              <a:rPr smtClean="0">
                <a:latin typeface="Calibri" pitchFamily="34" charset="0"/>
              </a:rPr>
              <a:t>Адрес предыдущего места жительства (откуда прибыл мигрант) не должен совпадать с адресом регистрации (куда прибыл мигрант).</a:t>
            </a:r>
          </a:p>
          <a:p>
            <a:endParaRPr lang="ru-RU" dirty="0"/>
          </a:p>
        </p:txBody>
      </p:sp>
      <p:grpSp>
        <p:nvGrpSpPr>
          <p:cNvPr id="3" name="Группа 16">
            <a:extLst>
              <a:ext uri="{FF2B5EF4-FFF2-40B4-BE49-F238E27FC236}">
                <a16:creationId xmlns:a16="http://schemas.microsoft.com/office/drawing/2014/main" xmlns="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18" name="object 16">
              <a:extLst>
                <a:ext uri="{FF2B5EF4-FFF2-40B4-BE49-F238E27FC236}">
                  <a16:creationId xmlns:a16="http://schemas.microsoft.com/office/drawing/2014/main" xmlns="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xmlns="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5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6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pic>
        <p:nvPicPr>
          <p:cNvPr id="51" name="Рисунок 5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05924" y="429935"/>
            <a:ext cx="791966" cy="809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254855" y="5829392"/>
            <a:ext cx="92988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</a:rPr>
              <a:t>Срок сдачи</a:t>
            </a:r>
            <a:r>
              <a:rPr lang="ru-RU" dirty="0" smtClean="0">
                <a:latin typeface="Calibri" pitchFamily="34" charset="0"/>
                <a:ea typeface="Times New Roman" pitchFamily="18" charset="0"/>
              </a:rPr>
              <a:t> в органы статистики - не позднее 7 дня после отчетного периода</a:t>
            </a:r>
            <a:endParaRPr lang="ru-RU" sz="4000" dirty="0" smtClean="0">
              <a:latin typeface="Calibri" pitchFamily="34" charset="0"/>
            </a:endParaRPr>
          </a:p>
        </p:txBody>
      </p:sp>
      <p:sp>
        <p:nvSpPr>
          <p:cNvPr id="31" name="Текст 16"/>
          <p:cNvSpPr txBox="1">
            <a:spLocks/>
          </p:cNvSpPr>
          <p:nvPr/>
        </p:nvSpPr>
        <p:spPr>
          <a:xfrm>
            <a:off x="444620" y="429935"/>
            <a:ext cx="3399886" cy="522565"/>
          </a:xfrm>
          <a:prstGeom prst="rect">
            <a:avLst/>
          </a:prstGeom>
        </p:spPr>
        <p:txBody>
          <a:bodyPr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4286"/>
                </a:solidFill>
                <a:effectLst/>
                <a:uLnTx/>
                <a:uFillTx/>
                <a:latin typeface="Calibri" pitchFamily="34" charset="0"/>
                <a:cs typeface="Arial" panose="020B0604020202020204" pitchFamily="34" charset="0"/>
              </a:rPr>
              <a:t>ОБЯЗАТЕЛЬНО!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334286"/>
              </a:solidFill>
              <a:effectLst/>
              <a:uLnTx/>
              <a:uFillTx/>
              <a:latin typeface="Calibri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428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33428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9662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0"/>
          </p:nvPr>
        </p:nvSpPr>
        <p:spPr>
          <a:xfrm>
            <a:off x="292220" y="536137"/>
            <a:ext cx="6281108" cy="936897"/>
          </a:xfrm>
        </p:spPr>
        <p:txBody>
          <a:bodyPr/>
          <a:lstStyle/>
          <a:p>
            <a:r>
              <a:rPr lang="ru-RU" b="1" dirty="0" smtClean="0"/>
              <a:t>ОБРАТИТЕ ВНИМАНИЕ!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26" name="Текст 2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smtClean="0">
                <a:latin typeface="Calibri" pitchFamily="34" charset="0"/>
              </a:rPr>
              <a:t>При заполнении </a:t>
            </a:r>
            <a:r>
              <a:rPr b="1" smtClean="0">
                <a:latin typeface="Calibri" pitchFamily="34" charset="0"/>
              </a:rPr>
              <a:t>места жительства </a:t>
            </a:r>
            <a:r>
              <a:rPr smtClean="0">
                <a:latin typeface="Calibri" pitchFamily="34" charset="0"/>
              </a:rPr>
              <a:t>(нового или прежнего), если указывается город, то нужно указать внутригородской район</a:t>
            </a:r>
          </a:p>
          <a:p>
            <a:pPr marL="360000">
              <a:spcBef>
                <a:spcPts val="600"/>
              </a:spcBef>
            </a:pPr>
            <a:r>
              <a:rPr i="1" smtClean="0">
                <a:latin typeface="Calibri" pitchFamily="34" charset="0"/>
              </a:rPr>
              <a:t>Например:</a:t>
            </a:r>
          </a:p>
          <a:p>
            <a:pPr marL="360000">
              <a:spcBef>
                <a:spcPts val="0"/>
              </a:spcBef>
            </a:pPr>
            <a:r>
              <a:rPr i="1" smtClean="0">
                <a:latin typeface="Calibri" pitchFamily="34" charset="0"/>
              </a:rPr>
              <a:t>Ижевск (п.9.4 или п.11.4)</a:t>
            </a:r>
          </a:p>
          <a:p>
            <a:pPr marL="360000">
              <a:spcBef>
                <a:spcPts val="0"/>
              </a:spcBef>
            </a:pPr>
            <a:r>
              <a:rPr i="1" smtClean="0">
                <a:latin typeface="Calibri" pitchFamily="34" charset="0"/>
              </a:rPr>
              <a:t>Устиновский (п.9.5 или п.11.5)</a:t>
            </a:r>
          </a:p>
          <a:p>
            <a:endParaRPr lang="ru-RU" dirty="0"/>
          </a:p>
        </p:txBody>
      </p:sp>
      <p:sp>
        <p:nvSpPr>
          <p:cNvPr id="27" name="Текст 2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smtClean="0"/>
              <a:t> </a:t>
            </a:r>
          </a:p>
          <a:p>
            <a:r>
              <a:rPr smtClean="0">
                <a:latin typeface="Calibri" pitchFamily="34" charset="0"/>
              </a:rPr>
              <a:t>Форма </a:t>
            </a:r>
            <a:r>
              <a:rPr b="1" smtClean="0">
                <a:latin typeface="Calibri" pitchFamily="34" charset="0"/>
              </a:rPr>
              <a:t>не заполняется</a:t>
            </a:r>
            <a:r>
              <a:rPr smtClean="0">
                <a:latin typeface="Calibri" pitchFamily="34" charset="0"/>
              </a:rPr>
              <a:t> на граждан, которые регистрируются по месту пребывания на срок менее 9 месяцев.</a:t>
            </a:r>
          </a:p>
          <a:p>
            <a:r>
              <a:rPr smtClean="0">
                <a:latin typeface="Calibri" pitchFamily="34" charset="0"/>
              </a:rPr>
              <a:t> </a:t>
            </a:r>
          </a:p>
          <a:p>
            <a:r>
              <a:rPr smtClean="0">
                <a:latin typeface="Calibri" pitchFamily="34" charset="0"/>
              </a:rPr>
              <a:t>Форма </a:t>
            </a:r>
            <a:r>
              <a:rPr b="1" smtClean="0">
                <a:latin typeface="Calibri" pitchFamily="34" charset="0"/>
              </a:rPr>
              <a:t>не заполняется</a:t>
            </a:r>
            <a:r>
              <a:rPr smtClean="0">
                <a:latin typeface="Calibri" pitchFamily="34" charset="0"/>
              </a:rPr>
              <a:t> на граждан, меняющих место жительства в пределах одного сельского или городского населенного пункта, не имеющего в составе внутригородских районов (округов)</a:t>
            </a:r>
          </a:p>
          <a:p>
            <a:pPr marL="360000"/>
            <a:r>
              <a:rPr i="1" smtClean="0">
                <a:latin typeface="Calibri" pitchFamily="34" charset="0"/>
              </a:rPr>
              <a:t>Например:</a:t>
            </a:r>
          </a:p>
          <a:p>
            <a:pPr marL="360000">
              <a:spcBef>
                <a:spcPts val="0"/>
              </a:spcBef>
            </a:pPr>
            <a:r>
              <a:rPr i="1" smtClean="0">
                <a:latin typeface="Calibri" pitchFamily="34" charset="0"/>
              </a:rPr>
              <a:t>из поселка Ува в поселок Ува;</a:t>
            </a:r>
          </a:p>
          <a:p>
            <a:pPr marL="360000">
              <a:spcBef>
                <a:spcPts val="0"/>
              </a:spcBef>
            </a:pPr>
            <a:r>
              <a:rPr i="1" smtClean="0">
                <a:latin typeface="Calibri" pitchFamily="34" charset="0"/>
              </a:rPr>
              <a:t>из Первомайского района города Ижевска в Первомайский район города Ижевска</a:t>
            </a:r>
          </a:p>
          <a:p>
            <a:endParaRPr lang="ru-RU" dirty="0"/>
          </a:p>
        </p:txBody>
      </p:sp>
      <p:sp>
        <p:nvSpPr>
          <p:cNvPr id="29" name="Текст 28"/>
          <p:cNvSpPr>
            <a:spLocks noGrp="1"/>
          </p:cNvSpPr>
          <p:nvPr>
            <p:ph type="body" sz="quarter" idx="14"/>
          </p:nvPr>
        </p:nvSpPr>
        <p:spPr>
          <a:xfrm>
            <a:off x="4668439" y="1473034"/>
            <a:ext cx="3362326" cy="4882648"/>
          </a:xfrm>
        </p:spPr>
        <p:txBody>
          <a:bodyPr/>
          <a:lstStyle/>
          <a:p>
            <a:r>
              <a:rPr b="1" smtClean="0">
                <a:latin typeface="Calibri" pitchFamily="34" charset="0"/>
              </a:rPr>
              <a:t>ВИД РЕГИСТРАЦИИ</a:t>
            </a:r>
            <a:r>
              <a:rPr smtClean="0">
                <a:latin typeface="Calibri" pitchFamily="34" charset="0"/>
              </a:rPr>
              <a:t> (строка 2) - указывается только один код из приведенных в соответствующем перечне кодов.</a:t>
            </a:r>
          </a:p>
          <a:p>
            <a:r>
              <a:rPr smtClean="0">
                <a:latin typeface="Calibri" pitchFamily="34" charset="0"/>
              </a:rPr>
              <a:t> </a:t>
            </a:r>
          </a:p>
          <a:p>
            <a:r>
              <a:rPr smtClean="0">
                <a:latin typeface="Calibri" pitchFamily="34" charset="0"/>
              </a:rPr>
              <a:t>Код 15 "Вид регистрации - по месту жительства в связи с изменением гражданства" проставляется в том случае, если гражданин регистрируется в связи с изменением гражданства иностранного государства на гражданство Российской Федерации по месту жительства или по месту пребывания на срок более 9 месяцев.</a:t>
            </a:r>
          </a:p>
          <a:p>
            <a:r>
              <a:rPr smtClean="0">
                <a:latin typeface="Calibri" pitchFamily="34" charset="0"/>
              </a:rPr>
              <a:t> </a:t>
            </a:r>
          </a:p>
          <a:p>
            <a:r>
              <a:rPr smtClean="0">
                <a:latin typeface="Calibri" pitchFamily="34" charset="0"/>
              </a:rPr>
              <a:t>При регистрации </a:t>
            </a:r>
            <a:r>
              <a:rPr b="1" smtClean="0">
                <a:latin typeface="Calibri" pitchFamily="34" charset="0"/>
              </a:rPr>
              <a:t>по месту пребывания</a:t>
            </a:r>
            <a:r>
              <a:rPr smtClean="0">
                <a:latin typeface="Calibri" pitchFamily="34" charset="0"/>
              </a:rPr>
              <a:t> в строках 3.1 и 3.2 в графе 1 проставляется месяц и год </a:t>
            </a:r>
            <a:r>
              <a:rPr b="1" smtClean="0">
                <a:latin typeface="Calibri" pitchFamily="34" charset="0"/>
              </a:rPr>
              <a:t>окончания</a:t>
            </a:r>
            <a:r>
              <a:rPr smtClean="0">
                <a:latin typeface="Calibri" pitchFamily="34" charset="0"/>
              </a:rPr>
              <a:t> срока регистрации.</a:t>
            </a:r>
          </a:p>
          <a:p>
            <a:endParaRPr lang="ru-RU" dirty="0"/>
          </a:p>
        </p:txBody>
      </p:sp>
      <p:grpSp>
        <p:nvGrpSpPr>
          <p:cNvPr id="3" name="Группа 16">
            <a:extLst>
              <a:ext uri="{FF2B5EF4-FFF2-40B4-BE49-F238E27FC236}">
                <a16:creationId xmlns:a16="http://schemas.microsoft.com/office/drawing/2014/main" xmlns="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18" name="object 16">
              <a:extLst>
                <a:ext uri="{FF2B5EF4-FFF2-40B4-BE49-F238E27FC236}">
                  <a16:creationId xmlns:a16="http://schemas.microsoft.com/office/drawing/2014/main" xmlns="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xmlns="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5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6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pic>
        <p:nvPicPr>
          <p:cNvPr id="51" name="Рисунок 5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05924" y="429935"/>
            <a:ext cx="791966" cy="809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89662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0"/>
          </p:nvPr>
        </p:nvSpPr>
        <p:spPr>
          <a:xfrm>
            <a:off x="292220" y="536137"/>
            <a:ext cx="3382633" cy="936897"/>
          </a:xfrm>
        </p:spPr>
        <p:txBody>
          <a:bodyPr/>
          <a:lstStyle/>
          <a:p>
            <a:r>
              <a:rPr lang="ru-RU" b="1" dirty="0" smtClean="0"/>
              <a:t>К </a:t>
            </a:r>
            <a:r>
              <a:rPr lang="ru-RU" b="1" dirty="0" smtClean="0"/>
              <a:t>СВЕДЕНИЮ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27" name="Текст 2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smtClean="0"/>
              <a:t> </a:t>
            </a:r>
            <a:endParaRPr smtClean="0"/>
          </a:p>
          <a:p>
            <a:r>
              <a:rPr b="1" smtClean="0">
                <a:latin typeface="Calibri" pitchFamily="34" charset="0"/>
              </a:rPr>
              <a:t>ОБСТОЯТЕЛЬСТВО ПЕРЕСЕЛЕНИЯ. ВИД ЗАНЯТИЙ. УРОВЕНЬ ОБРАЗОВАНИЯ. СЕМЕЙНОЕ ПОЛОЖЕНИЕ (строки 13 – 16)</a:t>
            </a:r>
            <a:endParaRPr smtClean="0">
              <a:latin typeface="Calibri" pitchFamily="34" charset="0"/>
            </a:endParaRPr>
          </a:p>
          <a:p>
            <a:pPr>
              <a:spcBef>
                <a:spcPts val="0"/>
              </a:spcBef>
            </a:pPr>
            <a:r>
              <a:rPr smtClean="0">
                <a:latin typeface="Calibri" pitchFamily="34" charset="0"/>
              </a:rPr>
              <a:t>заполняются для граждан в возрасте 14 лет и более с их слов</a:t>
            </a:r>
          </a:p>
          <a:p>
            <a:r>
              <a:rPr smtClean="0">
                <a:latin typeface="Calibri" pitchFamily="34" charset="0"/>
              </a:rPr>
              <a:t>При заполнении следует в графе А по этим строкам подчеркнуть нужный ответ, в графе 1 указать его код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smtClean="0"/>
              <a:t> </a:t>
            </a:r>
          </a:p>
          <a:p>
            <a:pPr>
              <a:spcBef>
                <a:spcPts val="0"/>
              </a:spcBef>
            </a:pPr>
            <a:r>
              <a:rPr b="1" smtClean="0">
                <a:latin typeface="Calibri" pitchFamily="34" charset="0"/>
              </a:rPr>
              <a:t>УРОВЕНЬ ОБРАЗОВАНИЯ </a:t>
            </a:r>
            <a:r>
              <a:rPr b="1" smtClean="0">
                <a:latin typeface="Calibri" pitchFamily="34" charset="0"/>
              </a:rPr>
              <a:t>(с</a:t>
            </a:r>
            <a:r>
              <a:rPr smtClean="0">
                <a:latin typeface="Calibri" pitchFamily="34" charset="0"/>
              </a:rPr>
              <a:t>трока 15)</a:t>
            </a:r>
          </a:p>
          <a:p>
            <a:pPr>
              <a:spcBef>
                <a:spcPts val="0"/>
              </a:spcBef>
            </a:pPr>
            <a:r>
              <a:rPr smtClean="0">
                <a:latin typeface="Calibri" pitchFamily="34" charset="0"/>
              </a:rPr>
              <a:t>Должно </a:t>
            </a:r>
            <a:r>
              <a:rPr smtClean="0">
                <a:latin typeface="Calibri" pitchFamily="34" charset="0"/>
              </a:rPr>
              <a:t>быть указано последнее полученное образование, а не какое на данный момент гражданин получает образование.</a:t>
            </a:r>
          </a:p>
          <a:p>
            <a:pPr marL="360000">
              <a:spcBef>
                <a:spcPts val="600"/>
              </a:spcBef>
            </a:pPr>
            <a:r>
              <a:rPr i="1" smtClean="0">
                <a:latin typeface="Calibri" pitchFamily="34" charset="0"/>
              </a:rPr>
              <a:t>Например:</a:t>
            </a:r>
          </a:p>
          <a:p>
            <a:pPr marL="360000">
              <a:spcBef>
                <a:spcPts val="0"/>
              </a:spcBef>
            </a:pPr>
            <a:r>
              <a:rPr i="1" smtClean="0">
                <a:latin typeface="Calibri" pitchFamily="34" charset="0"/>
              </a:rPr>
              <a:t> гражданин 19 лет после 11 класса учится на 2 курсе ВУЗа – образование у него будет не высшее, а среднее общее</a:t>
            </a:r>
            <a:r>
              <a:rPr i="1" smtClean="0">
                <a:latin typeface="Calibri" pitchFamily="34" charset="0"/>
              </a:rPr>
              <a:t>).</a:t>
            </a:r>
          </a:p>
          <a:p>
            <a:pPr marL="360000">
              <a:spcBef>
                <a:spcPts val="0"/>
              </a:spcBef>
            </a:pPr>
            <a:endParaRPr i="1" smtClean="0">
              <a:latin typeface="Calibri" pitchFamily="34" charset="0"/>
            </a:endParaRPr>
          </a:p>
          <a:p>
            <a:pPr>
              <a:spcBef>
                <a:spcPts val="0"/>
              </a:spcBef>
            </a:pPr>
            <a:r>
              <a:rPr smtClean="0">
                <a:latin typeface="Calibri" pitchFamily="34" charset="0"/>
              </a:rPr>
              <a:t>Неполное высшее образование указывается только при наличии документа о неполном высшем образовании.</a:t>
            </a:r>
          </a:p>
          <a:p>
            <a:endParaRPr lang="ru-RU" dirty="0"/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14"/>
          </p:nvPr>
        </p:nvSpPr>
        <p:spPr>
          <a:xfrm>
            <a:off x="4668439" y="1473034"/>
            <a:ext cx="3362326" cy="4882648"/>
          </a:xfrm>
        </p:spPr>
        <p:txBody>
          <a:bodyPr/>
          <a:lstStyle/>
          <a:p>
            <a:r>
              <a:rPr b="1" smtClean="0">
                <a:latin typeface="Calibri" pitchFamily="34" charset="0"/>
              </a:rPr>
              <a:t>ВИД ЗАНЯТИЯ (</a:t>
            </a:r>
            <a:r>
              <a:rPr smtClean="0">
                <a:latin typeface="Calibri" pitchFamily="34" charset="0"/>
              </a:rPr>
              <a:t>строка 14)</a:t>
            </a:r>
            <a:endParaRPr smtClean="0">
              <a:latin typeface="Calibri" pitchFamily="34" charset="0"/>
            </a:endParaRPr>
          </a:p>
          <a:p>
            <a:pPr>
              <a:spcBef>
                <a:spcPts val="0"/>
              </a:spcBef>
            </a:pPr>
            <a:r>
              <a:rPr smtClean="0">
                <a:latin typeface="Calibri" pitchFamily="34" charset="0"/>
              </a:rPr>
              <a:t>Если профессии нет (например, у гражданина в возрасте 15 лет) или занятие не установлено, то в графе 1 рядом с номером строки проставляется прочерк (-).</a:t>
            </a:r>
          </a:p>
          <a:p>
            <a:pPr>
              <a:spcBef>
                <a:spcPts val="0"/>
              </a:spcBef>
            </a:pPr>
            <a:r>
              <a:rPr smtClean="0">
                <a:latin typeface="Calibri" pitchFamily="34" charset="0"/>
              </a:rPr>
              <a:t> </a:t>
            </a:r>
          </a:p>
          <a:p>
            <a:pPr>
              <a:spcBef>
                <a:spcPts val="0"/>
              </a:spcBef>
            </a:pPr>
            <a:r>
              <a:rPr smtClean="0">
                <a:latin typeface="Calibri" pitchFamily="34" charset="0"/>
              </a:rPr>
              <a:t>Если по строке 14 возникли трудности с выбором нужного пункта – указать словами, чем занимается гражданин (например строитель, полицейский</a:t>
            </a:r>
            <a:r>
              <a:rPr smtClean="0">
                <a:latin typeface="Calibri" pitchFamily="34" charset="0"/>
              </a:rPr>
              <a:t>).</a:t>
            </a:r>
          </a:p>
          <a:p>
            <a:pPr>
              <a:spcBef>
                <a:spcPts val="0"/>
              </a:spcBef>
            </a:pPr>
            <a:endParaRPr smtClean="0">
              <a:latin typeface="Calibri" pitchFamily="34" charset="0"/>
            </a:endParaRPr>
          </a:p>
          <a:p>
            <a:pPr>
              <a:spcBef>
                <a:spcPts val="0"/>
              </a:spcBef>
            </a:pPr>
            <a:r>
              <a:rPr b="1" smtClean="0">
                <a:latin typeface="Calibri" pitchFamily="34" charset="0"/>
              </a:rPr>
              <a:t>АДРЕС МЕСТА РЕГИСТРАЦИИ</a:t>
            </a:r>
            <a:r>
              <a:rPr smtClean="0">
                <a:latin typeface="Calibri" pitchFamily="34" charset="0"/>
              </a:rPr>
              <a:t> </a:t>
            </a:r>
            <a:r>
              <a:rPr smtClean="0">
                <a:latin typeface="Calibri" pitchFamily="34" charset="0"/>
              </a:rPr>
              <a:t>(строка 9)</a:t>
            </a:r>
          </a:p>
          <a:p>
            <a:pPr>
              <a:spcBef>
                <a:spcPts val="0"/>
              </a:spcBef>
            </a:pPr>
            <a:r>
              <a:rPr smtClean="0">
                <a:latin typeface="Calibri" pitchFamily="34" charset="0"/>
              </a:rPr>
              <a:t> </a:t>
            </a:r>
            <a:r>
              <a:rPr smtClean="0">
                <a:latin typeface="Calibri" pitchFamily="34" charset="0"/>
              </a:rPr>
              <a:t>Если мигрант не знает внутригородской </a:t>
            </a:r>
            <a:r>
              <a:rPr smtClean="0">
                <a:latin typeface="Calibri" pitchFamily="34" charset="0"/>
              </a:rPr>
              <a:t>район города Идевска, </a:t>
            </a:r>
            <a:r>
              <a:rPr smtClean="0">
                <a:latin typeface="Calibri" pitchFamily="34" charset="0"/>
              </a:rPr>
              <a:t>то нужно указать улицу и дом.</a:t>
            </a:r>
          </a:p>
          <a:p>
            <a:pPr marL="360000">
              <a:spcBef>
                <a:spcPts val="600"/>
              </a:spcBef>
            </a:pPr>
            <a:r>
              <a:rPr i="1" smtClean="0">
                <a:latin typeface="Calibri" pitchFamily="34" charset="0"/>
              </a:rPr>
              <a:t>Например:</a:t>
            </a:r>
          </a:p>
          <a:p>
            <a:pPr marL="360000">
              <a:spcBef>
                <a:spcPts val="0"/>
              </a:spcBef>
            </a:pPr>
            <a:r>
              <a:rPr i="1" smtClean="0">
                <a:latin typeface="Calibri" pitchFamily="34" charset="0"/>
              </a:rPr>
              <a:t> ул.Красноармейская, 169</a:t>
            </a:r>
          </a:p>
          <a:p>
            <a:endParaRPr lang="ru-RU" dirty="0"/>
          </a:p>
        </p:txBody>
      </p:sp>
      <p:grpSp>
        <p:nvGrpSpPr>
          <p:cNvPr id="3" name="Группа 16">
            <a:extLst>
              <a:ext uri="{FF2B5EF4-FFF2-40B4-BE49-F238E27FC236}">
                <a16:creationId xmlns:a16="http://schemas.microsoft.com/office/drawing/2014/main" xmlns="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18" name="object 16">
              <a:extLst>
                <a:ext uri="{FF2B5EF4-FFF2-40B4-BE49-F238E27FC236}">
                  <a16:creationId xmlns:a16="http://schemas.microsoft.com/office/drawing/2014/main" xmlns="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xmlns="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5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6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pic>
        <p:nvPicPr>
          <p:cNvPr id="51" name="Рисунок 5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05924" y="429935"/>
            <a:ext cx="791966" cy="809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89662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0"/>
          </p:nvPr>
        </p:nvSpPr>
        <p:spPr>
          <a:xfrm>
            <a:off x="292220" y="536137"/>
            <a:ext cx="10352776" cy="936897"/>
          </a:xfrm>
        </p:spPr>
        <p:txBody>
          <a:bodyPr/>
          <a:lstStyle/>
          <a:p>
            <a:r>
              <a:rPr lang="ru-RU" b="1" dirty="0" smtClean="0"/>
              <a:t>Правильность и полнота заполнения форм – точность и достоверность статистических данных!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27" name="Текст 26"/>
          <p:cNvSpPr>
            <a:spLocks noGrp="1"/>
          </p:cNvSpPr>
          <p:nvPr>
            <p:ph type="body" sz="quarter" idx="12"/>
          </p:nvPr>
        </p:nvSpPr>
        <p:spPr>
          <a:xfrm>
            <a:off x="1000124" y="2311878"/>
            <a:ext cx="3362326" cy="4043803"/>
          </a:xfrm>
        </p:spPr>
        <p:txBody>
          <a:bodyPr/>
          <a:lstStyle/>
          <a:p>
            <a:r>
              <a:rPr smtClean="0"/>
              <a:t> </a:t>
            </a:r>
            <a:r>
              <a:rPr smtClean="0">
                <a:latin typeface="Calibri" pitchFamily="34" charset="0"/>
              </a:rPr>
              <a:t>Форма</a:t>
            </a:r>
            <a:r>
              <a:rPr b="1" smtClean="0">
                <a:latin typeface="Calibri" pitchFamily="34" charset="0"/>
              </a:rPr>
              <a:t> № 1-ПРИБ и № 1-ВЫБ </a:t>
            </a:r>
            <a:r>
              <a:rPr smtClean="0">
                <a:latin typeface="Calibri" pitchFamily="34" charset="0"/>
              </a:rPr>
              <a:t>заполняется лицами, ответственными за прием и передачу в органы регистрационного учета документов, необходимых для регистрации гражданина по месту жительства или по месту пребывания, либо заявителем при использовании Единого портала путем заполнения интерактивной формы.</a:t>
            </a:r>
          </a:p>
          <a:p>
            <a:r>
              <a:rPr b="1" smtClean="0"/>
              <a:t> </a:t>
            </a:r>
            <a:endParaRPr/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3"/>
          </p:nvPr>
        </p:nvSpPr>
        <p:spPr>
          <a:xfrm>
            <a:off x="8335564" y="2605176"/>
            <a:ext cx="3362326" cy="3750505"/>
          </a:xfrm>
        </p:spPr>
        <p:txBody>
          <a:bodyPr/>
          <a:lstStyle/>
          <a:p>
            <a:r>
              <a:rPr smtClean="0"/>
              <a:t> </a:t>
            </a:r>
          </a:p>
          <a:p>
            <a:r>
              <a:rPr smtClean="0">
                <a:latin typeface="Calibri" pitchFamily="34" charset="0"/>
              </a:rPr>
              <a:t>В конце формы лицо, ответственное за составление формы заполоняет свои данные – должность, фамилию, телефон – на случай уточнения данных по форме сотрудниками Удмуртстата.</a:t>
            </a:r>
          </a:p>
          <a:p>
            <a:endParaRPr lang="ru-RU" dirty="0"/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14"/>
          </p:nvPr>
        </p:nvSpPr>
        <p:spPr>
          <a:xfrm>
            <a:off x="4668439" y="2311878"/>
            <a:ext cx="3362326" cy="4043804"/>
          </a:xfrm>
        </p:spPr>
        <p:txBody>
          <a:bodyPr/>
          <a:lstStyle/>
          <a:p>
            <a:r>
              <a:rPr smtClean="0">
                <a:latin typeface="Calibri" pitchFamily="34" charset="0"/>
              </a:rPr>
              <a:t>Форма </a:t>
            </a:r>
            <a:r>
              <a:rPr b="1" smtClean="0">
                <a:latin typeface="Calibri" pitchFamily="34" charset="0"/>
              </a:rPr>
              <a:t>№ 1-ПРИБ_ИнГр </a:t>
            </a:r>
            <a:r>
              <a:rPr smtClean="0">
                <a:latin typeface="Calibri" pitchFamily="34" charset="0"/>
              </a:rPr>
              <a:t>и </a:t>
            </a:r>
            <a:r>
              <a:rPr smtClean="0">
                <a:latin typeface="Calibri" pitchFamily="34" charset="0"/>
              </a:rPr>
              <a:t> </a:t>
            </a:r>
          </a:p>
          <a:p>
            <a:r>
              <a:rPr b="1" smtClean="0">
                <a:latin typeface="Calibri" pitchFamily="34" charset="0"/>
              </a:rPr>
              <a:t>№ </a:t>
            </a:r>
            <a:r>
              <a:rPr b="1" smtClean="0">
                <a:latin typeface="Calibri" pitchFamily="34" charset="0"/>
              </a:rPr>
              <a:t>1-Выб_ИнГр </a:t>
            </a:r>
            <a:r>
              <a:rPr smtClean="0">
                <a:latin typeface="Calibri" pitchFamily="34" charset="0"/>
              </a:rPr>
              <a:t>заполняется лицами, ответственными за миграционный учет иностранных граждан и лиц без гражданства.</a:t>
            </a:r>
          </a:p>
          <a:p>
            <a:r>
              <a:rPr b="1" i="1" smtClean="0">
                <a:latin typeface="Calibri" pitchFamily="34" charset="0"/>
              </a:rPr>
              <a:t> </a:t>
            </a:r>
            <a:endParaRPr smtClean="0">
              <a:latin typeface="Calibri" pitchFamily="34" charset="0"/>
            </a:endParaRPr>
          </a:p>
          <a:p>
            <a:r>
              <a:rPr smtClean="0">
                <a:latin typeface="Calibri" pitchFamily="34" charset="0"/>
              </a:rPr>
              <a:t>Должностное лицо проверяет правильность и полноту заполнения формы </a:t>
            </a:r>
          </a:p>
          <a:p>
            <a:endParaRPr lang="ru-RU" dirty="0"/>
          </a:p>
        </p:txBody>
      </p:sp>
      <p:grpSp>
        <p:nvGrpSpPr>
          <p:cNvPr id="3" name="Группа 16">
            <a:extLst>
              <a:ext uri="{FF2B5EF4-FFF2-40B4-BE49-F238E27FC236}">
                <a16:creationId xmlns:a16="http://schemas.microsoft.com/office/drawing/2014/main" xmlns="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18" name="object 16">
              <a:extLst>
                <a:ext uri="{FF2B5EF4-FFF2-40B4-BE49-F238E27FC236}">
                  <a16:creationId xmlns:a16="http://schemas.microsoft.com/office/drawing/2014/main" xmlns="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xmlns="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5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6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pic>
        <p:nvPicPr>
          <p:cNvPr id="51" name="Рисунок 5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05924" y="429935"/>
            <a:ext cx="791966" cy="809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Безымянный3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8215" y="4428223"/>
            <a:ext cx="3905161" cy="167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9662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0"/>
          </p:nvPr>
        </p:nvSpPr>
        <p:spPr>
          <a:xfrm>
            <a:off x="292220" y="536137"/>
            <a:ext cx="10352776" cy="936897"/>
          </a:xfrm>
        </p:spPr>
        <p:txBody>
          <a:bodyPr/>
          <a:lstStyle/>
          <a:p>
            <a:r>
              <a:rPr lang="ru-RU" b="1" dirty="0" smtClean="0"/>
              <a:t>На основе данных форм осуществляется выпуск статистических материалов:</a:t>
            </a:r>
            <a:endParaRPr lang="ru-RU" dirty="0" smtClean="0"/>
          </a:p>
          <a:p>
            <a:endParaRPr lang="ru-RU" dirty="0"/>
          </a:p>
        </p:txBody>
      </p:sp>
      <p:grpSp>
        <p:nvGrpSpPr>
          <p:cNvPr id="4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5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6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pic>
        <p:nvPicPr>
          <p:cNvPr id="51" name="Рисунок 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05924" y="429935"/>
            <a:ext cx="791966" cy="809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Текст 22"/>
          <p:cNvSpPr>
            <a:spLocks noGrp="1"/>
          </p:cNvSpPr>
          <p:nvPr>
            <p:ph type="body" sz="quarter" idx="12"/>
          </p:nvPr>
        </p:nvSpPr>
        <p:spPr>
          <a:xfrm>
            <a:off x="1000124" y="1687112"/>
            <a:ext cx="3362326" cy="3151588"/>
          </a:xfrm>
        </p:spPr>
        <p:txBody>
          <a:bodyPr/>
          <a:lstStyle/>
          <a:p>
            <a:r>
              <a:rPr sz="1600" b="1" smtClean="0">
                <a:latin typeface="Calibri" pitchFamily="34" charset="0"/>
              </a:rPr>
              <a:t>Сборники (1 раз в год):</a:t>
            </a:r>
            <a:endParaRPr sz="1600" smtClean="0">
              <a:latin typeface="Calibri" pitchFamily="34" charset="0"/>
            </a:endParaRPr>
          </a:p>
          <a:p>
            <a:r>
              <a:rPr sz="1600" i="1" smtClean="0">
                <a:latin typeface="Calibri" pitchFamily="34" charset="0"/>
              </a:rPr>
              <a:t>«Миграция населения Удмуртской Республики» - анализ миграции населения за ряд лет, данные о видах миграции, структуре прибывших и выбывших по возрасту, полу, уровню образования, причинам смены места жительства.</a:t>
            </a:r>
            <a:endParaRPr sz="1600" smtClean="0">
              <a:latin typeface="Calibri" pitchFamily="34" charset="0"/>
            </a:endParaRPr>
          </a:p>
          <a:p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14"/>
          </p:nvPr>
        </p:nvSpPr>
        <p:spPr>
          <a:xfrm>
            <a:off x="4668439" y="1687112"/>
            <a:ext cx="3362326" cy="3151588"/>
          </a:xfrm>
        </p:spPr>
        <p:txBody>
          <a:bodyPr/>
          <a:lstStyle/>
          <a:p>
            <a:r>
              <a:rPr sz="1600" b="1" smtClean="0">
                <a:latin typeface="Calibri" pitchFamily="34" charset="0"/>
              </a:rPr>
              <a:t>Аналитические записки (1 раз в год):</a:t>
            </a:r>
          </a:p>
          <a:p>
            <a:r>
              <a:rPr sz="1600" i="1" smtClean="0">
                <a:latin typeface="Calibri" pitchFamily="34" charset="0"/>
              </a:rPr>
              <a:t>«Миграционные потоки в Удмуртской Республике» - общие итоги миграции населения по муниципальным образованиям, возрастно-половой состав мигрантов, распределение мигрантов по уровню образования, видам миграции, потокам передвижения, брачному состоянию и причинам смены места жительства.</a:t>
            </a:r>
          </a:p>
          <a:p>
            <a:endParaRPr lang="ru-RU" dirty="0"/>
          </a:p>
        </p:txBody>
      </p:sp>
      <p:sp>
        <p:nvSpPr>
          <p:cNvPr id="25" name="Текст 24"/>
          <p:cNvSpPr>
            <a:spLocks noGrp="1"/>
          </p:cNvSpPr>
          <p:nvPr>
            <p:ph type="body" sz="quarter" idx="13"/>
          </p:nvPr>
        </p:nvSpPr>
        <p:spPr>
          <a:xfrm>
            <a:off x="8335564" y="1687112"/>
            <a:ext cx="3362326" cy="3151588"/>
          </a:xfrm>
        </p:spPr>
        <p:txBody>
          <a:bodyPr/>
          <a:lstStyle/>
          <a:p>
            <a:r>
              <a:rPr sz="1600" b="1" smtClean="0">
                <a:latin typeface="Calibri" pitchFamily="34" charset="0"/>
              </a:rPr>
              <a:t>Бюллетени (3 раза в год):</a:t>
            </a:r>
            <a:endParaRPr sz="1600" smtClean="0">
              <a:latin typeface="Calibri" pitchFamily="34" charset="0"/>
            </a:endParaRPr>
          </a:p>
          <a:p>
            <a:r>
              <a:rPr sz="1600" i="1" smtClean="0">
                <a:latin typeface="Calibri" pitchFamily="34" charset="0"/>
              </a:rPr>
              <a:t>«Миграция населения Удмуртской Республики» - данные о числе прибывших и выбывших по муниципальным образованиям</a:t>
            </a:r>
          </a:p>
          <a:p>
            <a:endParaRPr sz="1600" smtClean="0"/>
          </a:p>
          <a:p>
            <a:r>
              <a:rPr sz="1600" b="1" smtClean="0">
                <a:latin typeface="Calibri" pitchFamily="34" charset="0"/>
              </a:rPr>
              <a:t>Экспресс-информации (ежемесячно):</a:t>
            </a:r>
          </a:p>
          <a:p>
            <a:r>
              <a:rPr sz="1600" i="1" smtClean="0">
                <a:latin typeface="Calibri" pitchFamily="34" charset="0"/>
              </a:rPr>
              <a:t>«Миграция населения городских округов и муниципальных районов Удмуртской Республики»</a:t>
            </a:r>
          </a:p>
          <a:p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400800" y="5637717"/>
            <a:ext cx="467796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</a:rPr>
              <a:t>Отдел маркетинга: (3412)69-50-67</a:t>
            </a:r>
            <a:endParaRPr lang="ru-RU" sz="2400" dirty="0" smtClean="0">
              <a:solidFill>
                <a:prstClr val="black"/>
              </a:solidFill>
              <a:latin typeface="Calibri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</a:rPr>
              <a:t>Отдел статистики </a:t>
            </a:r>
            <a:r>
              <a:rPr lang="ru-RU" sz="1400" b="1" i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</a:rPr>
              <a:t>населения: </a:t>
            </a:r>
            <a:r>
              <a:rPr lang="ru-RU" sz="1400" b="1" i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</a:rPr>
              <a:t>(3412) 69-50-47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</a:rPr>
              <a:t>адрес: 426011, г. Ижевск, ул. Красноармейская, 169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</a:rPr>
              <a:t> </a:t>
            </a:r>
            <a:endParaRPr lang="ru-RU" sz="3200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96627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9283</TotalTime>
  <Words>495</Words>
  <Application>Microsoft Office PowerPoint</Application>
  <PresentationFormat>Произвольный</PresentationFormat>
  <Paragraphs>95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Владинцева</dc:creator>
  <cp:lastModifiedBy>user</cp:lastModifiedBy>
  <cp:revision>515</cp:revision>
  <cp:lastPrinted>2020-04-08T15:39:00Z</cp:lastPrinted>
  <dcterms:created xsi:type="dcterms:W3CDTF">2020-03-31T09:31:17Z</dcterms:created>
  <dcterms:modified xsi:type="dcterms:W3CDTF">2021-08-05T06:39:42Z</dcterms:modified>
</cp:coreProperties>
</file>